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49"/>
  </p:notesMasterIdLst>
  <p:sldIdLst>
    <p:sldId id="286" r:id="rId2"/>
    <p:sldId id="1041" r:id="rId3"/>
    <p:sldId id="1067" r:id="rId4"/>
    <p:sldId id="1062" r:id="rId5"/>
    <p:sldId id="314" r:id="rId6"/>
    <p:sldId id="287" r:id="rId7"/>
    <p:sldId id="1043" r:id="rId8"/>
    <p:sldId id="1044" r:id="rId9"/>
    <p:sldId id="1045" r:id="rId10"/>
    <p:sldId id="1063" r:id="rId11"/>
    <p:sldId id="353" r:id="rId12"/>
    <p:sldId id="1050" r:id="rId13"/>
    <p:sldId id="1049" r:id="rId14"/>
    <p:sldId id="356" r:id="rId15"/>
    <p:sldId id="355" r:id="rId16"/>
    <p:sldId id="359" r:id="rId17"/>
    <p:sldId id="357" r:id="rId18"/>
    <p:sldId id="360" r:id="rId19"/>
    <p:sldId id="1051" r:id="rId20"/>
    <p:sldId id="1064" r:id="rId21"/>
    <p:sldId id="258" r:id="rId22"/>
    <p:sldId id="293" r:id="rId23"/>
    <p:sldId id="266" r:id="rId24"/>
    <p:sldId id="1052" r:id="rId25"/>
    <p:sldId id="1053" r:id="rId26"/>
    <p:sldId id="1054" r:id="rId27"/>
    <p:sldId id="1055" r:id="rId28"/>
    <p:sldId id="1056" r:id="rId29"/>
    <p:sldId id="362" r:id="rId30"/>
    <p:sldId id="1065" r:id="rId31"/>
    <p:sldId id="1058" r:id="rId32"/>
    <p:sldId id="1060" r:id="rId33"/>
    <p:sldId id="1057" r:id="rId34"/>
    <p:sldId id="1059" r:id="rId35"/>
    <p:sldId id="1066" r:id="rId36"/>
    <p:sldId id="295" r:id="rId37"/>
    <p:sldId id="294" r:id="rId38"/>
    <p:sldId id="296" r:id="rId39"/>
    <p:sldId id="298" r:id="rId40"/>
    <p:sldId id="297" r:id="rId41"/>
    <p:sldId id="299" r:id="rId42"/>
    <p:sldId id="307" r:id="rId43"/>
    <p:sldId id="300" r:id="rId44"/>
    <p:sldId id="308" r:id="rId45"/>
    <p:sldId id="309" r:id="rId46"/>
    <p:sldId id="311" r:id="rId47"/>
    <p:sldId id="106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0588" autoAdjust="0"/>
  </p:normalViewPr>
  <p:slideViewPr>
    <p:cSldViewPr snapToGrid="0">
      <p:cViewPr varScale="1">
        <p:scale>
          <a:sx n="75" d="100"/>
          <a:sy n="75" d="100"/>
        </p:scale>
        <p:origin x="88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75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03B43-72E5-40D1-9076-EE5AF8A7153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5C380DD-F417-44F8-A139-F72939A0A11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Introduction to Deep Learning</a:t>
          </a:r>
          <a:r>
            <a:rPr lang="en-US"/>
            <a:t>:</a:t>
          </a:r>
        </a:p>
      </dgm:t>
    </dgm:pt>
    <dgm:pt modelId="{D61C3F8D-215B-4686-8805-453BA3E9601E}" type="parTrans" cxnId="{4C2B8A69-B6EC-45E2-8E8B-6B531FF64E5D}">
      <dgm:prSet/>
      <dgm:spPr/>
      <dgm:t>
        <a:bodyPr/>
        <a:lstStyle/>
        <a:p>
          <a:endParaRPr lang="en-US"/>
        </a:p>
      </dgm:t>
    </dgm:pt>
    <dgm:pt modelId="{746783AE-22C7-4143-8BA7-EB521331078E}" type="sibTrans" cxnId="{4C2B8A69-B6EC-45E2-8E8B-6B531FF64E5D}">
      <dgm:prSet/>
      <dgm:spPr/>
      <dgm:t>
        <a:bodyPr/>
        <a:lstStyle/>
        <a:p>
          <a:endParaRPr lang="en-US"/>
        </a:p>
      </dgm:t>
    </dgm:pt>
    <dgm:pt modelId="{00CDB817-6A28-4BFD-B2C2-5CC410C7A2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Basic Concepts</a:t>
          </a:r>
          <a:r>
            <a:rPr lang="en-US" dirty="0"/>
            <a:t>:  </a:t>
          </a:r>
          <a:r>
            <a:rPr lang="en-US" dirty="0">
              <a:highlight>
                <a:srgbClr val="FFFF00"/>
              </a:highlight>
            </a:rPr>
            <a:t>discussing neurons, layers (input, hidden, output), and how data flows through these layers.</a:t>
          </a:r>
        </a:p>
      </dgm:t>
    </dgm:pt>
    <dgm:pt modelId="{75AF6DF5-7020-475B-96F3-7CA4439F7B78}" type="parTrans" cxnId="{57ADB720-D182-426E-9A2E-A48F1848A308}">
      <dgm:prSet/>
      <dgm:spPr/>
      <dgm:t>
        <a:bodyPr/>
        <a:lstStyle/>
        <a:p>
          <a:endParaRPr lang="en-US"/>
        </a:p>
      </dgm:t>
    </dgm:pt>
    <dgm:pt modelId="{11D050F6-EE31-4712-BA5F-092D72CF0B8A}" type="sibTrans" cxnId="{57ADB720-D182-426E-9A2E-A48F1848A308}">
      <dgm:prSet/>
      <dgm:spPr/>
      <dgm:t>
        <a:bodyPr/>
        <a:lstStyle/>
        <a:p>
          <a:endParaRPr lang="en-US"/>
        </a:p>
      </dgm:t>
    </dgm:pt>
    <dgm:pt modelId="{4203A885-C92C-4C1F-9EBD-0FFF769C9C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Mathematical Foundation</a:t>
          </a:r>
          <a:r>
            <a:rPr lang="en-US" dirty="0"/>
            <a:t>:  The core mathematical concepts, including activation functions, weights, biases, and how a neural network learns using backpropagation and gradient descent.</a:t>
          </a:r>
        </a:p>
      </dgm:t>
    </dgm:pt>
    <dgm:pt modelId="{896568E4-A143-46E8-8DB0-37711F1753C5}" type="parTrans" cxnId="{460FEB41-6612-4345-8615-75FE0DD9F7B3}">
      <dgm:prSet/>
      <dgm:spPr/>
      <dgm:t>
        <a:bodyPr/>
        <a:lstStyle/>
        <a:p>
          <a:endParaRPr lang="en-US"/>
        </a:p>
      </dgm:t>
    </dgm:pt>
    <dgm:pt modelId="{1AB4E12D-3151-4C56-97E3-3A589E1B47C5}" type="sibTrans" cxnId="{460FEB41-6612-4345-8615-75FE0DD9F7B3}">
      <dgm:prSet/>
      <dgm:spPr/>
      <dgm:t>
        <a:bodyPr/>
        <a:lstStyle/>
        <a:p>
          <a:endParaRPr lang="en-US"/>
        </a:p>
      </dgm:t>
    </dgm:pt>
    <dgm:pt modelId="{5619D70E-AE49-45F9-9B83-DE172AA7801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Understanding Sequential Data</a:t>
          </a:r>
          <a:r>
            <a:rPr lang="en-US"/>
            <a:t>:</a:t>
          </a:r>
        </a:p>
      </dgm:t>
    </dgm:pt>
    <dgm:pt modelId="{BC718424-4BBA-4394-9ECC-FF83E5764A61}" type="parTrans" cxnId="{0CAEF47A-8996-40A6-A39C-B4FB6078F504}">
      <dgm:prSet/>
      <dgm:spPr/>
      <dgm:t>
        <a:bodyPr/>
        <a:lstStyle/>
        <a:p>
          <a:endParaRPr lang="en-US"/>
        </a:p>
      </dgm:t>
    </dgm:pt>
    <dgm:pt modelId="{B37FA734-1869-4CC9-AC27-CCA863939CC0}" type="sibTrans" cxnId="{0CAEF47A-8996-40A6-A39C-B4FB6078F504}">
      <dgm:prSet/>
      <dgm:spPr/>
      <dgm:t>
        <a:bodyPr/>
        <a:lstStyle/>
        <a:p>
          <a:endParaRPr lang="en-US"/>
        </a:p>
      </dgm:t>
    </dgm:pt>
    <dgm:pt modelId="{CAE70EF7-4D47-4EA3-873D-DA8D0ADF7B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Sequential Data Explanation</a:t>
          </a:r>
          <a:r>
            <a:rPr lang="en-US"/>
            <a:t>: What sequential data is and where it is commonly found (e.g., time series data, text, audio, etc.).</a:t>
          </a:r>
        </a:p>
      </dgm:t>
    </dgm:pt>
    <dgm:pt modelId="{C60BAAC4-D1E0-40B9-8AC5-8265215D8D41}" type="parTrans" cxnId="{3212E804-472A-4A20-BE3D-D9EB66C8EAE7}">
      <dgm:prSet/>
      <dgm:spPr/>
      <dgm:t>
        <a:bodyPr/>
        <a:lstStyle/>
        <a:p>
          <a:endParaRPr lang="en-US"/>
        </a:p>
      </dgm:t>
    </dgm:pt>
    <dgm:pt modelId="{956EC43D-660F-4E7D-BC5B-839274B4A6FC}" type="sibTrans" cxnId="{3212E804-472A-4A20-BE3D-D9EB66C8EAE7}">
      <dgm:prSet/>
      <dgm:spPr/>
      <dgm:t>
        <a:bodyPr/>
        <a:lstStyle/>
        <a:p>
          <a:endParaRPr lang="en-US"/>
        </a:p>
      </dgm:t>
    </dgm:pt>
    <dgm:pt modelId="{F9A397A6-6B9B-496E-9DB7-6EA379B66B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Why Sequential Models</a:t>
          </a:r>
          <a:r>
            <a:rPr lang="en-US" dirty="0"/>
            <a:t>: Why standard feedforward networks may not be ideal for sequential data and introduction to the concept of recurrent neural networks (RNNs).Introduction to Sequential Models:</a:t>
          </a:r>
        </a:p>
      </dgm:t>
    </dgm:pt>
    <dgm:pt modelId="{A6B0C1DE-25E6-4E73-9D4A-FA299D99D98B}" type="parTrans" cxnId="{311A355E-04C5-46C0-B8E0-6888C8A3BD25}">
      <dgm:prSet/>
      <dgm:spPr/>
      <dgm:t>
        <a:bodyPr/>
        <a:lstStyle/>
        <a:p>
          <a:endParaRPr lang="en-US"/>
        </a:p>
      </dgm:t>
    </dgm:pt>
    <dgm:pt modelId="{AEBE2D18-BF32-40EA-813A-15DDA70C3152}" type="sibTrans" cxnId="{311A355E-04C5-46C0-B8E0-6888C8A3BD25}">
      <dgm:prSet/>
      <dgm:spPr/>
      <dgm:t>
        <a:bodyPr/>
        <a:lstStyle/>
        <a:p>
          <a:endParaRPr lang="en-US"/>
        </a:p>
      </dgm:t>
    </dgm:pt>
    <dgm:pt modelId="{9DA95200-C8DB-4769-B8C8-0D73C5478FE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Recurrent Neural Networks (RNNs): </a:t>
          </a:r>
          <a:endParaRPr lang="en-US"/>
        </a:p>
      </dgm:t>
    </dgm:pt>
    <dgm:pt modelId="{904B5327-695A-4922-B281-85BE1201FAB3}" type="parTrans" cxnId="{D33FC0B1-C180-4985-B35F-543ED8C5D212}">
      <dgm:prSet/>
      <dgm:spPr/>
      <dgm:t>
        <a:bodyPr/>
        <a:lstStyle/>
        <a:p>
          <a:endParaRPr lang="en-US"/>
        </a:p>
      </dgm:t>
    </dgm:pt>
    <dgm:pt modelId="{ED8E6149-2219-4EB4-AAE5-FE6ABA21ECAD}" type="sibTrans" cxnId="{D33FC0B1-C180-4985-B35F-543ED8C5D212}">
      <dgm:prSet/>
      <dgm:spPr/>
      <dgm:t>
        <a:bodyPr/>
        <a:lstStyle/>
        <a:p>
          <a:endParaRPr lang="en-US"/>
        </a:p>
      </dgm:t>
    </dgm:pt>
    <dgm:pt modelId="{515067C6-7653-42F5-A6E7-25EE3C0B05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How RNNs work</a:t>
          </a:r>
          <a:r>
            <a:rPr lang="en-US"/>
            <a:t>, emphasizing how they retain information across sequences and h ow the hidden state updates as it processes sequential data.</a:t>
          </a:r>
        </a:p>
      </dgm:t>
    </dgm:pt>
    <dgm:pt modelId="{4DFA97A3-645B-42E3-A825-87DEA30633A7}" type="parTrans" cxnId="{F41352E7-BCCE-439D-8636-75FADFAF9D46}">
      <dgm:prSet/>
      <dgm:spPr/>
      <dgm:t>
        <a:bodyPr/>
        <a:lstStyle/>
        <a:p>
          <a:endParaRPr lang="en-US"/>
        </a:p>
      </dgm:t>
    </dgm:pt>
    <dgm:pt modelId="{3A5784DB-9A41-44F9-BE99-1D8F1ED1B0D0}" type="sibTrans" cxnId="{F41352E7-BCCE-439D-8636-75FADFAF9D46}">
      <dgm:prSet/>
      <dgm:spPr/>
      <dgm:t>
        <a:bodyPr/>
        <a:lstStyle/>
        <a:p>
          <a:endParaRPr lang="en-US"/>
        </a:p>
      </dgm:t>
    </dgm:pt>
    <dgm:pt modelId="{4A7DC8CE-BD12-4C06-AF0B-EE613AC5E5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LSTM &amp; GRU</a:t>
          </a:r>
          <a:r>
            <a:rPr lang="en-US" dirty="0"/>
            <a:t>: Long Short-Term Memory (LSTM) networks and Gated Recurrent Units (GRUs) as solutions to the vanishing gradient problem, highlighting their architecture and how they improve memory retention over long sequences.</a:t>
          </a:r>
        </a:p>
      </dgm:t>
    </dgm:pt>
    <dgm:pt modelId="{5BFB585A-F9E8-4715-ADF6-1BB173782C8E}" type="parTrans" cxnId="{E9F653F8-C172-4B88-A54F-6AFFD78A0989}">
      <dgm:prSet/>
      <dgm:spPr/>
      <dgm:t>
        <a:bodyPr/>
        <a:lstStyle/>
        <a:p>
          <a:endParaRPr lang="en-US"/>
        </a:p>
      </dgm:t>
    </dgm:pt>
    <dgm:pt modelId="{163413E4-29FA-4D8B-94FD-FEB60AA84F4D}" type="sibTrans" cxnId="{E9F653F8-C172-4B88-A54F-6AFFD78A0989}">
      <dgm:prSet/>
      <dgm:spPr/>
      <dgm:t>
        <a:bodyPr/>
        <a:lstStyle/>
        <a:p>
          <a:endParaRPr lang="en-US"/>
        </a:p>
      </dgm:t>
    </dgm:pt>
    <dgm:pt modelId="{ECFDA80D-163E-4246-A842-56481ED1514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Implementation in PyTorch</a:t>
          </a:r>
          <a:r>
            <a:rPr lang="en-US"/>
            <a:t>:</a:t>
          </a:r>
        </a:p>
      </dgm:t>
    </dgm:pt>
    <dgm:pt modelId="{B5BD42DB-7EEA-46B7-B879-3507C4AFBA78}" type="parTrans" cxnId="{BE94B948-FB4A-42A4-B049-92726E22ADB5}">
      <dgm:prSet/>
      <dgm:spPr/>
      <dgm:t>
        <a:bodyPr/>
        <a:lstStyle/>
        <a:p>
          <a:endParaRPr lang="en-US"/>
        </a:p>
      </dgm:t>
    </dgm:pt>
    <dgm:pt modelId="{6F7BFF83-E220-4B28-AA59-D38C871BC86A}" type="sibTrans" cxnId="{BE94B948-FB4A-42A4-B049-92726E22ADB5}">
      <dgm:prSet/>
      <dgm:spPr/>
      <dgm:t>
        <a:bodyPr/>
        <a:lstStyle/>
        <a:p>
          <a:endParaRPr lang="en-US"/>
        </a:p>
      </dgm:t>
    </dgm:pt>
    <dgm:pt modelId="{EFE995C4-A9A8-4BEA-B9E5-FDA31B96FC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Building Sequential Models</a:t>
          </a:r>
          <a:endParaRPr lang="en-US"/>
        </a:p>
      </dgm:t>
    </dgm:pt>
    <dgm:pt modelId="{12D01DFD-E873-4151-943C-CE54AC9CA8A2}" type="parTrans" cxnId="{8EFA5364-7B5C-40D6-BE0A-75E386678E54}">
      <dgm:prSet/>
      <dgm:spPr/>
      <dgm:t>
        <a:bodyPr/>
        <a:lstStyle/>
        <a:p>
          <a:endParaRPr lang="en-US"/>
        </a:p>
      </dgm:t>
    </dgm:pt>
    <dgm:pt modelId="{2CD03C38-579C-4571-85E1-1651600B1634}" type="sibTrans" cxnId="{8EFA5364-7B5C-40D6-BE0A-75E386678E54}">
      <dgm:prSet/>
      <dgm:spPr/>
      <dgm:t>
        <a:bodyPr/>
        <a:lstStyle/>
        <a:p>
          <a:endParaRPr lang="en-US"/>
        </a:p>
      </dgm:t>
    </dgm:pt>
    <dgm:pt modelId="{85CE3CD4-D3FA-4D3A-8DEF-18E06B1152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Preprocessing: Emphasize the importance of data preprocessing (e.g., padding sequences, normalizing data) when working with sequential models.</a:t>
          </a:r>
        </a:p>
      </dgm:t>
    </dgm:pt>
    <dgm:pt modelId="{02322747-8AC3-48F7-8D93-7F9B0F7A2039}" type="parTrans" cxnId="{C8567DDE-1437-436F-982F-5BE09007513F}">
      <dgm:prSet/>
      <dgm:spPr/>
      <dgm:t>
        <a:bodyPr/>
        <a:lstStyle/>
        <a:p>
          <a:endParaRPr lang="en-US"/>
        </a:p>
      </dgm:t>
    </dgm:pt>
    <dgm:pt modelId="{A7515757-760D-4D42-ABE3-F665C7698461}" type="sibTrans" cxnId="{C8567DDE-1437-436F-982F-5BE09007513F}">
      <dgm:prSet/>
      <dgm:spPr/>
      <dgm:t>
        <a:bodyPr/>
        <a:lstStyle/>
        <a:p>
          <a:endParaRPr lang="en-US"/>
        </a:p>
      </dgm:t>
    </dgm:pt>
    <dgm:pt modelId="{8489D157-D3CB-4F06-92FD-1A5092BFCF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Training &amp; Evaluation: Demonstrating how to train the model, adjust hyperparameters, and evaluate its performance.</a:t>
          </a:r>
        </a:p>
      </dgm:t>
    </dgm:pt>
    <dgm:pt modelId="{6A9E0E21-AD7B-4AD4-B057-177E33F06367}" type="parTrans" cxnId="{D1CC70BB-31BC-4B38-9147-549F703337B9}">
      <dgm:prSet/>
      <dgm:spPr/>
      <dgm:t>
        <a:bodyPr/>
        <a:lstStyle/>
        <a:p>
          <a:endParaRPr lang="en-US"/>
        </a:p>
      </dgm:t>
    </dgm:pt>
    <dgm:pt modelId="{7977E5A0-BCCC-41E9-9D25-31542DA1E1FC}" type="sibTrans" cxnId="{D1CC70BB-31BC-4B38-9147-549F703337B9}">
      <dgm:prSet/>
      <dgm:spPr/>
      <dgm:t>
        <a:bodyPr/>
        <a:lstStyle/>
        <a:p>
          <a:endParaRPr lang="en-US"/>
        </a:p>
      </dgm:t>
    </dgm:pt>
    <dgm:pt modelId="{C1969CAE-F85F-4124-A69C-048CEAD12DB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Advanced Topics:</a:t>
          </a:r>
          <a:endParaRPr lang="en-US"/>
        </a:p>
      </dgm:t>
    </dgm:pt>
    <dgm:pt modelId="{900DE1EC-EE50-4984-B400-4A506490CB5E}" type="parTrans" cxnId="{1FD145DF-5E82-457B-B2F0-A2449980F7EE}">
      <dgm:prSet/>
      <dgm:spPr/>
      <dgm:t>
        <a:bodyPr/>
        <a:lstStyle/>
        <a:p>
          <a:endParaRPr lang="en-US"/>
        </a:p>
      </dgm:t>
    </dgm:pt>
    <dgm:pt modelId="{7A0BB57C-9CB3-44CF-A46D-CF572AA81A5B}" type="sibTrans" cxnId="{1FD145DF-5E82-457B-B2F0-A2449980F7EE}">
      <dgm:prSet/>
      <dgm:spPr/>
      <dgm:t>
        <a:bodyPr/>
        <a:lstStyle/>
        <a:p>
          <a:endParaRPr lang="en-US"/>
        </a:p>
      </dgm:t>
    </dgm:pt>
    <dgm:pt modelId="{9D201912-D19C-4845-8750-FF1BEF8FBE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Sequential vs. Non-Sequential Data</a:t>
          </a:r>
          <a:r>
            <a:rPr lang="en-US" dirty="0"/>
            <a:t>: Discussing the differences in handling sequential vs. non-sequential data and when to use each type of model.</a:t>
          </a:r>
        </a:p>
      </dgm:t>
    </dgm:pt>
    <dgm:pt modelId="{481C6527-2538-4D9B-8FC0-6074E2199C56}" type="parTrans" cxnId="{AD731967-87B5-4103-BFA3-A72ADDB118E8}">
      <dgm:prSet/>
      <dgm:spPr/>
      <dgm:t>
        <a:bodyPr/>
        <a:lstStyle/>
        <a:p>
          <a:endParaRPr lang="en-US"/>
        </a:p>
      </dgm:t>
    </dgm:pt>
    <dgm:pt modelId="{7C76598A-06C2-4175-A807-DBA4C1F2CB37}" type="sibTrans" cxnId="{AD731967-87B5-4103-BFA3-A72ADDB118E8}">
      <dgm:prSet/>
      <dgm:spPr/>
      <dgm:t>
        <a:bodyPr/>
        <a:lstStyle/>
        <a:p>
          <a:endParaRPr lang="en-US"/>
        </a:p>
      </dgm:t>
    </dgm:pt>
    <dgm:pt modelId="{04A16FFA-D3B7-4EA7-94FC-66803D3423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Attention Mechanism</a:t>
          </a:r>
          <a:r>
            <a:rPr lang="en-US" dirty="0"/>
            <a:t>: Introducing attention mechanisms and how they improve model performance in tasks like machine translation.</a:t>
          </a:r>
        </a:p>
      </dgm:t>
    </dgm:pt>
    <dgm:pt modelId="{0E1C42D0-F118-4D59-A287-1A4F1EA34D64}" type="parTrans" cxnId="{62214434-54AB-4121-B457-F38F4101A098}">
      <dgm:prSet/>
      <dgm:spPr/>
      <dgm:t>
        <a:bodyPr/>
        <a:lstStyle/>
        <a:p>
          <a:endParaRPr lang="en-US"/>
        </a:p>
      </dgm:t>
    </dgm:pt>
    <dgm:pt modelId="{166CD4A4-DC19-4209-B8AB-2CDB7BBB6A1C}" type="sibTrans" cxnId="{62214434-54AB-4121-B457-F38F4101A098}">
      <dgm:prSet/>
      <dgm:spPr/>
      <dgm:t>
        <a:bodyPr/>
        <a:lstStyle/>
        <a:p>
          <a:endParaRPr lang="en-US"/>
        </a:p>
      </dgm:t>
    </dgm:pt>
    <dgm:pt modelId="{CCF3BCA4-5D13-4E0F-BC3A-2BD67C7C08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Transformers</a:t>
          </a:r>
          <a:r>
            <a:rPr lang="en-US"/>
            <a:t>: An overview of transformers, which have largely replaced RNNs in many applications.</a:t>
          </a:r>
        </a:p>
      </dgm:t>
    </dgm:pt>
    <dgm:pt modelId="{81DF7631-C851-4ACB-8D3B-5488DB8F17B6}" type="parTrans" cxnId="{E26A6760-833A-4C61-BECE-11EED52DE645}">
      <dgm:prSet/>
      <dgm:spPr/>
      <dgm:t>
        <a:bodyPr/>
        <a:lstStyle/>
        <a:p>
          <a:endParaRPr lang="en-US"/>
        </a:p>
      </dgm:t>
    </dgm:pt>
    <dgm:pt modelId="{E1312DC7-3D39-4ADC-A241-C6447D5A3B3D}" type="sibTrans" cxnId="{E26A6760-833A-4C61-BECE-11EED52DE645}">
      <dgm:prSet/>
      <dgm:spPr/>
      <dgm:t>
        <a:bodyPr/>
        <a:lstStyle/>
        <a:p>
          <a:endParaRPr lang="en-US"/>
        </a:p>
      </dgm:t>
    </dgm:pt>
    <dgm:pt modelId="{2C6F5FB8-B81D-4BB7-8EE4-E419720ED5C6}" type="pres">
      <dgm:prSet presAssocID="{0F603B43-72E5-40D1-9076-EE5AF8A71536}" presName="root" presStyleCnt="0">
        <dgm:presLayoutVars>
          <dgm:dir/>
          <dgm:resizeHandles val="exact"/>
        </dgm:presLayoutVars>
      </dgm:prSet>
      <dgm:spPr/>
    </dgm:pt>
    <dgm:pt modelId="{4F12EEDD-FFE4-4E1A-8BFA-7EA80938A4D0}" type="pres">
      <dgm:prSet presAssocID="{15C380DD-F417-44F8-A139-F72939A0A11D}" presName="compNode" presStyleCnt="0"/>
      <dgm:spPr/>
    </dgm:pt>
    <dgm:pt modelId="{1A339D3C-A539-44FD-B6D5-8E55A9A11B72}" type="pres">
      <dgm:prSet presAssocID="{15C380DD-F417-44F8-A139-F72939A0A1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63D61C67-761A-459E-B0DA-7ED2FAC07132}" type="pres">
      <dgm:prSet presAssocID="{15C380DD-F417-44F8-A139-F72939A0A11D}" presName="iconSpace" presStyleCnt="0"/>
      <dgm:spPr/>
    </dgm:pt>
    <dgm:pt modelId="{30271B71-45D9-44B7-883F-110E18BFA35A}" type="pres">
      <dgm:prSet presAssocID="{15C380DD-F417-44F8-A139-F72939A0A11D}" presName="parTx" presStyleLbl="revTx" presStyleIdx="0" presStyleCnt="10">
        <dgm:presLayoutVars>
          <dgm:chMax val="0"/>
          <dgm:chPref val="0"/>
        </dgm:presLayoutVars>
      </dgm:prSet>
      <dgm:spPr/>
    </dgm:pt>
    <dgm:pt modelId="{FF2BF96D-A4B7-45C9-B5C9-FA81B6E3DB44}" type="pres">
      <dgm:prSet presAssocID="{15C380DD-F417-44F8-A139-F72939A0A11D}" presName="txSpace" presStyleCnt="0"/>
      <dgm:spPr/>
    </dgm:pt>
    <dgm:pt modelId="{EF924FE0-D265-4045-AB8B-2542FD5AA209}" type="pres">
      <dgm:prSet presAssocID="{15C380DD-F417-44F8-A139-F72939A0A11D}" presName="desTx" presStyleLbl="revTx" presStyleIdx="1" presStyleCnt="10">
        <dgm:presLayoutVars/>
      </dgm:prSet>
      <dgm:spPr/>
    </dgm:pt>
    <dgm:pt modelId="{3877F585-13DE-40F2-A06C-B09B48469977}" type="pres">
      <dgm:prSet presAssocID="{746783AE-22C7-4143-8BA7-EB521331078E}" presName="sibTrans" presStyleCnt="0"/>
      <dgm:spPr/>
    </dgm:pt>
    <dgm:pt modelId="{D827A2ED-AAA0-4F0F-B416-8787AE3D489E}" type="pres">
      <dgm:prSet presAssocID="{5619D70E-AE49-45F9-9B83-DE172AA7801F}" presName="compNode" presStyleCnt="0"/>
      <dgm:spPr/>
    </dgm:pt>
    <dgm:pt modelId="{742E685F-0B78-4E4F-916E-981068FB7C68}" type="pres">
      <dgm:prSet presAssocID="{5619D70E-AE49-45F9-9B83-DE172AA7801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904C0AF-1AEC-4E62-B2FB-04754E3763EA}" type="pres">
      <dgm:prSet presAssocID="{5619D70E-AE49-45F9-9B83-DE172AA7801F}" presName="iconSpace" presStyleCnt="0"/>
      <dgm:spPr/>
    </dgm:pt>
    <dgm:pt modelId="{2033E2C1-81C0-4720-902F-2DB7FBF84918}" type="pres">
      <dgm:prSet presAssocID="{5619D70E-AE49-45F9-9B83-DE172AA7801F}" presName="parTx" presStyleLbl="revTx" presStyleIdx="2" presStyleCnt="10">
        <dgm:presLayoutVars>
          <dgm:chMax val="0"/>
          <dgm:chPref val="0"/>
        </dgm:presLayoutVars>
      </dgm:prSet>
      <dgm:spPr/>
    </dgm:pt>
    <dgm:pt modelId="{EA0E72A7-55F3-437C-9791-69F05C81C4E2}" type="pres">
      <dgm:prSet presAssocID="{5619D70E-AE49-45F9-9B83-DE172AA7801F}" presName="txSpace" presStyleCnt="0"/>
      <dgm:spPr/>
    </dgm:pt>
    <dgm:pt modelId="{F15D2D5A-40D7-476A-9C0A-1D086360B42B}" type="pres">
      <dgm:prSet presAssocID="{5619D70E-AE49-45F9-9B83-DE172AA7801F}" presName="desTx" presStyleLbl="revTx" presStyleIdx="3" presStyleCnt="10">
        <dgm:presLayoutVars/>
      </dgm:prSet>
      <dgm:spPr/>
    </dgm:pt>
    <dgm:pt modelId="{0C4CE658-869E-4200-B984-00E7E0DE33F5}" type="pres">
      <dgm:prSet presAssocID="{B37FA734-1869-4CC9-AC27-CCA863939CC0}" presName="sibTrans" presStyleCnt="0"/>
      <dgm:spPr/>
    </dgm:pt>
    <dgm:pt modelId="{1F8EFCCE-0460-4060-92DD-1B4064F5435B}" type="pres">
      <dgm:prSet presAssocID="{9DA95200-C8DB-4769-B8C8-0D73C5478FE3}" presName="compNode" presStyleCnt="0"/>
      <dgm:spPr/>
    </dgm:pt>
    <dgm:pt modelId="{7ECC088C-8E83-4AA0-9365-C48FE8C322F0}" type="pres">
      <dgm:prSet presAssocID="{9DA95200-C8DB-4769-B8C8-0D73C5478FE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2A76B8A-FC26-4DCC-B05F-C5D96638CB00}" type="pres">
      <dgm:prSet presAssocID="{9DA95200-C8DB-4769-B8C8-0D73C5478FE3}" presName="iconSpace" presStyleCnt="0"/>
      <dgm:spPr/>
    </dgm:pt>
    <dgm:pt modelId="{9672C4C8-85FA-4F3D-BF40-96FFDC83923F}" type="pres">
      <dgm:prSet presAssocID="{9DA95200-C8DB-4769-B8C8-0D73C5478FE3}" presName="parTx" presStyleLbl="revTx" presStyleIdx="4" presStyleCnt="10">
        <dgm:presLayoutVars>
          <dgm:chMax val="0"/>
          <dgm:chPref val="0"/>
        </dgm:presLayoutVars>
      </dgm:prSet>
      <dgm:spPr/>
    </dgm:pt>
    <dgm:pt modelId="{1E5EF57B-DD0F-4F49-A5F6-CDF72647C992}" type="pres">
      <dgm:prSet presAssocID="{9DA95200-C8DB-4769-B8C8-0D73C5478FE3}" presName="txSpace" presStyleCnt="0"/>
      <dgm:spPr/>
    </dgm:pt>
    <dgm:pt modelId="{11ADFC40-4132-4849-8415-69CB75945C06}" type="pres">
      <dgm:prSet presAssocID="{9DA95200-C8DB-4769-B8C8-0D73C5478FE3}" presName="desTx" presStyleLbl="revTx" presStyleIdx="5" presStyleCnt="10">
        <dgm:presLayoutVars/>
      </dgm:prSet>
      <dgm:spPr/>
    </dgm:pt>
    <dgm:pt modelId="{3BEBB93F-4F99-4E32-AE63-17B7A4F438B9}" type="pres">
      <dgm:prSet presAssocID="{ED8E6149-2219-4EB4-AAE5-FE6ABA21ECAD}" presName="sibTrans" presStyleCnt="0"/>
      <dgm:spPr/>
    </dgm:pt>
    <dgm:pt modelId="{DC431A64-3334-47E1-B3EF-C4FBC63F8234}" type="pres">
      <dgm:prSet presAssocID="{ECFDA80D-163E-4246-A842-56481ED1514E}" presName="compNode" presStyleCnt="0"/>
      <dgm:spPr/>
    </dgm:pt>
    <dgm:pt modelId="{23A0966C-F6C0-4FC2-8B1B-0A7340433B13}" type="pres">
      <dgm:prSet presAssocID="{ECFDA80D-163E-4246-A842-56481ED1514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1DD6C14F-7439-471C-8093-883949D4DC13}" type="pres">
      <dgm:prSet presAssocID="{ECFDA80D-163E-4246-A842-56481ED1514E}" presName="iconSpace" presStyleCnt="0"/>
      <dgm:spPr/>
    </dgm:pt>
    <dgm:pt modelId="{683A089B-209D-46C2-BBC9-6F53E2FF76E4}" type="pres">
      <dgm:prSet presAssocID="{ECFDA80D-163E-4246-A842-56481ED1514E}" presName="parTx" presStyleLbl="revTx" presStyleIdx="6" presStyleCnt="10">
        <dgm:presLayoutVars>
          <dgm:chMax val="0"/>
          <dgm:chPref val="0"/>
        </dgm:presLayoutVars>
      </dgm:prSet>
      <dgm:spPr/>
    </dgm:pt>
    <dgm:pt modelId="{22EEF0DD-F491-4172-B4CE-72FF28A6F74C}" type="pres">
      <dgm:prSet presAssocID="{ECFDA80D-163E-4246-A842-56481ED1514E}" presName="txSpace" presStyleCnt="0"/>
      <dgm:spPr/>
    </dgm:pt>
    <dgm:pt modelId="{B4202341-F252-4694-9524-8759D9C9D0B9}" type="pres">
      <dgm:prSet presAssocID="{ECFDA80D-163E-4246-A842-56481ED1514E}" presName="desTx" presStyleLbl="revTx" presStyleIdx="7" presStyleCnt="10">
        <dgm:presLayoutVars/>
      </dgm:prSet>
      <dgm:spPr/>
    </dgm:pt>
    <dgm:pt modelId="{703EB005-2E89-4931-814E-D059584265F1}" type="pres">
      <dgm:prSet presAssocID="{6F7BFF83-E220-4B28-AA59-D38C871BC86A}" presName="sibTrans" presStyleCnt="0"/>
      <dgm:spPr/>
    </dgm:pt>
    <dgm:pt modelId="{1E925A8C-95F3-41D2-A5BF-19D94C45123F}" type="pres">
      <dgm:prSet presAssocID="{C1969CAE-F85F-4124-A69C-048CEAD12DBD}" presName="compNode" presStyleCnt="0"/>
      <dgm:spPr/>
    </dgm:pt>
    <dgm:pt modelId="{34382E8A-D1EE-45DF-B4C3-BB317C8ECC68}" type="pres">
      <dgm:prSet presAssocID="{C1969CAE-F85F-4124-A69C-048CEAD12DB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A62B9B73-E254-4E45-9634-12AF8020BEE5}" type="pres">
      <dgm:prSet presAssocID="{C1969CAE-F85F-4124-A69C-048CEAD12DBD}" presName="iconSpace" presStyleCnt="0"/>
      <dgm:spPr/>
    </dgm:pt>
    <dgm:pt modelId="{FA3C9044-BA0C-4F3F-B33B-CC648EB86529}" type="pres">
      <dgm:prSet presAssocID="{C1969CAE-F85F-4124-A69C-048CEAD12DBD}" presName="parTx" presStyleLbl="revTx" presStyleIdx="8" presStyleCnt="10">
        <dgm:presLayoutVars>
          <dgm:chMax val="0"/>
          <dgm:chPref val="0"/>
        </dgm:presLayoutVars>
      </dgm:prSet>
      <dgm:spPr/>
    </dgm:pt>
    <dgm:pt modelId="{80FB1640-FEB4-40EC-9AEB-794389CE7CAC}" type="pres">
      <dgm:prSet presAssocID="{C1969CAE-F85F-4124-A69C-048CEAD12DBD}" presName="txSpace" presStyleCnt="0"/>
      <dgm:spPr/>
    </dgm:pt>
    <dgm:pt modelId="{E767D5B2-3B43-4F72-AC70-21338F7514DB}" type="pres">
      <dgm:prSet presAssocID="{C1969CAE-F85F-4124-A69C-048CEAD12DBD}" presName="desTx" presStyleLbl="revTx" presStyleIdx="9" presStyleCnt="10">
        <dgm:presLayoutVars/>
      </dgm:prSet>
      <dgm:spPr/>
    </dgm:pt>
  </dgm:ptLst>
  <dgm:cxnLst>
    <dgm:cxn modelId="{3212E804-472A-4A20-BE3D-D9EB66C8EAE7}" srcId="{5619D70E-AE49-45F9-9B83-DE172AA7801F}" destId="{CAE70EF7-4D47-4EA3-873D-DA8D0ADF7BD5}" srcOrd="0" destOrd="0" parTransId="{C60BAAC4-D1E0-40B9-8AC5-8265215D8D41}" sibTransId="{956EC43D-660F-4E7D-BC5B-839274B4A6FC}"/>
    <dgm:cxn modelId="{57ADB720-D182-426E-9A2E-A48F1848A308}" srcId="{15C380DD-F417-44F8-A139-F72939A0A11D}" destId="{00CDB817-6A28-4BFD-B2C2-5CC410C7A2A4}" srcOrd="0" destOrd="0" parTransId="{75AF6DF5-7020-475B-96F3-7CA4439F7B78}" sibTransId="{11D050F6-EE31-4712-BA5F-092D72CF0B8A}"/>
    <dgm:cxn modelId="{8BC20628-36D7-46B2-9D7B-6B21A079667A}" type="presOf" srcId="{C1969CAE-F85F-4124-A69C-048CEAD12DBD}" destId="{FA3C9044-BA0C-4F3F-B33B-CC648EB86529}" srcOrd="0" destOrd="0" presId="urn:microsoft.com/office/officeart/2018/2/layout/IconLabelDescriptionList"/>
    <dgm:cxn modelId="{62214434-54AB-4121-B457-F38F4101A098}" srcId="{C1969CAE-F85F-4124-A69C-048CEAD12DBD}" destId="{04A16FFA-D3B7-4EA7-94FC-66803D3423DE}" srcOrd="1" destOrd="0" parTransId="{0E1C42D0-F118-4D59-A287-1A4F1EA34D64}" sibTransId="{166CD4A4-DC19-4209-B8AB-2CDB7BBB6A1C}"/>
    <dgm:cxn modelId="{16F2C23A-F5D4-4A77-9653-5C5DA4B4C853}" type="presOf" srcId="{4203A885-C92C-4C1F-9EBD-0FFF769C9C57}" destId="{EF924FE0-D265-4045-AB8B-2542FD5AA209}" srcOrd="0" destOrd="1" presId="urn:microsoft.com/office/officeart/2018/2/layout/IconLabelDescriptionList"/>
    <dgm:cxn modelId="{BAC74A3D-D89A-4AF9-AF7D-A7CE28FBD7FB}" type="presOf" srcId="{04A16FFA-D3B7-4EA7-94FC-66803D3423DE}" destId="{E767D5B2-3B43-4F72-AC70-21338F7514DB}" srcOrd="0" destOrd="1" presId="urn:microsoft.com/office/officeart/2018/2/layout/IconLabelDescriptionList"/>
    <dgm:cxn modelId="{311A355E-04C5-46C0-B8E0-6888C8A3BD25}" srcId="{5619D70E-AE49-45F9-9B83-DE172AA7801F}" destId="{F9A397A6-6B9B-496E-9DB7-6EA379B66BBA}" srcOrd="1" destOrd="0" parTransId="{A6B0C1DE-25E6-4E73-9D4A-FA299D99D98B}" sibTransId="{AEBE2D18-BF32-40EA-813A-15DDA70C3152}"/>
    <dgm:cxn modelId="{E26A6760-833A-4C61-BECE-11EED52DE645}" srcId="{C1969CAE-F85F-4124-A69C-048CEAD12DBD}" destId="{CCF3BCA4-5D13-4E0F-BC3A-2BD67C7C08F7}" srcOrd="2" destOrd="0" parTransId="{81DF7631-C851-4ACB-8D3B-5488DB8F17B6}" sibTransId="{E1312DC7-3D39-4ADC-A241-C6447D5A3B3D}"/>
    <dgm:cxn modelId="{460FEB41-6612-4345-8615-75FE0DD9F7B3}" srcId="{15C380DD-F417-44F8-A139-F72939A0A11D}" destId="{4203A885-C92C-4C1F-9EBD-0FFF769C9C57}" srcOrd="1" destOrd="0" parTransId="{896568E4-A143-46E8-8DB0-37711F1753C5}" sibTransId="{1AB4E12D-3151-4C56-97E3-3A589E1B47C5}"/>
    <dgm:cxn modelId="{8EFA5364-7B5C-40D6-BE0A-75E386678E54}" srcId="{ECFDA80D-163E-4246-A842-56481ED1514E}" destId="{EFE995C4-A9A8-4BEA-B9E5-FDA31B96FCB0}" srcOrd="0" destOrd="0" parTransId="{12D01DFD-E873-4151-943C-CE54AC9CA8A2}" sibTransId="{2CD03C38-579C-4571-85E1-1651600B1634}"/>
    <dgm:cxn modelId="{AD731967-87B5-4103-BFA3-A72ADDB118E8}" srcId="{C1969CAE-F85F-4124-A69C-048CEAD12DBD}" destId="{9D201912-D19C-4845-8750-FF1BEF8FBE6F}" srcOrd="0" destOrd="0" parTransId="{481C6527-2538-4D9B-8FC0-6074E2199C56}" sibTransId="{7C76598A-06C2-4175-A807-DBA4C1F2CB37}"/>
    <dgm:cxn modelId="{BE94B948-FB4A-42A4-B049-92726E22ADB5}" srcId="{0F603B43-72E5-40D1-9076-EE5AF8A71536}" destId="{ECFDA80D-163E-4246-A842-56481ED1514E}" srcOrd="3" destOrd="0" parTransId="{B5BD42DB-7EEA-46B7-B879-3507C4AFBA78}" sibTransId="{6F7BFF83-E220-4B28-AA59-D38C871BC86A}"/>
    <dgm:cxn modelId="{4C2B8A69-B6EC-45E2-8E8B-6B531FF64E5D}" srcId="{0F603B43-72E5-40D1-9076-EE5AF8A71536}" destId="{15C380DD-F417-44F8-A139-F72939A0A11D}" srcOrd="0" destOrd="0" parTransId="{D61C3F8D-215B-4686-8805-453BA3E9601E}" sibTransId="{746783AE-22C7-4143-8BA7-EB521331078E}"/>
    <dgm:cxn modelId="{B296FA6D-D532-45AA-B4C5-AF2A8C227BB5}" type="presOf" srcId="{4A7DC8CE-BD12-4C06-AF0B-EE613AC5E516}" destId="{11ADFC40-4132-4849-8415-69CB75945C06}" srcOrd="0" destOrd="1" presId="urn:microsoft.com/office/officeart/2018/2/layout/IconLabelDescriptionList"/>
    <dgm:cxn modelId="{DAB77659-1E5C-45ED-8A50-4B19EEEEC4DC}" type="presOf" srcId="{15C380DD-F417-44F8-A139-F72939A0A11D}" destId="{30271B71-45D9-44B7-883F-110E18BFA35A}" srcOrd="0" destOrd="0" presId="urn:microsoft.com/office/officeart/2018/2/layout/IconLabelDescriptionList"/>
    <dgm:cxn modelId="{0CAEF47A-8996-40A6-A39C-B4FB6078F504}" srcId="{0F603B43-72E5-40D1-9076-EE5AF8A71536}" destId="{5619D70E-AE49-45F9-9B83-DE172AA7801F}" srcOrd="1" destOrd="0" parTransId="{BC718424-4BBA-4394-9ECC-FF83E5764A61}" sibTransId="{B37FA734-1869-4CC9-AC27-CCA863939CC0}"/>
    <dgm:cxn modelId="{0D412F7D-A638-4F6D-B815-FDB2E76A4473}" type="presOf" srcId="{8489D157-D3CB-4F06-92FD-1A5092BFCFF9}" destId="{B4202341-F252-4694-9524-8759D9C9D0B9}" srcOrd="0" destOrd="2" presId="urn:microsoft.com/office/officeart/2018/2/layout/IconLabelDescriptionList"/>
    <dgm:cxn modelId="{3AC3D490-01F9-4CE4-B24C-D270A1449608}" type="presOf" srcId="{ECFDA80D-163E-4246-A842-56481ED1514E}" destId="{683A089B-209D-46C2-BBC9-6F53E2FF76E4}" srcOrd="0" destOrd="0" presId="urn:microsoft.com/office/officeart/2018/2/layout/IconLabelDescriptionList"/>
    <dgm:cxn modelId="{D0EDE8A1-4807-4E50-A395-F88ECF3BCF82}" type="presOf" srcId="{EFE995C4-A9A8-4BEA-B9E5-FDA31B96FCB0}" destId="{B4202341-F252-4694-9524-8759D9C9D0B9}" srcOrd="0" destOrd="0" presId="urn:microsoft.com/office/officeart/2018/2/layout/IconLabelDescriptionList"/>
    <dgm:cxn modelId="{8466CAA9-9AA0-473B-87F2-6E5F1C9207F8}" type="presOf" srcId="{9D201912-D19C-4845-8750-FF1BEF8FBE6F}" destId="{E767D5B2-3B43-4F72-AC70-21338F7514DB}" srcOrd="0" destOrd="0" presId="urn:microsoft.com/office/officeart/2018/2/layout/IconLabelDescriptionList"/>
    <dgm:cxn modelId="{B4CA2BAE-F6F5-497F-9BCC-9D936E386D6E}" type="presOf" srcId="{CAE70EF7-4D47-4EA3-873D-DA8D0ADF7BD5}" destId="{F15D2D5A-40D7-476A-9C0A-1D086360B42B}" srcOrd="0" destOrd="0" presId="urn:microsoft.com/office/officeart/2018/2/layout/IconLabelDescriptionList"/>
    <dgm:cxn modelId="{D33FC0B1-C180-4985-B35F-543ED8C5D212}" srcId="{0F603B43-72E5-40D1-9076-EE5AF8A71536}" destId="{9DA95200-C8DB-4769-B8C8-0D73C5478FE3}" srcOrd="2" destOrd="0" parTransId="{904B5327-695A-4922-B281-85BE1201FAB3}" sibTransId="{ED8E6149-2219-4EB4-AAE5-FE6ABA21ECAD}"/>
    <dgm:cxn modelId="{D1CC70BB-31BC-4B38-9147-549F703337B9}" srcId="{ECFDA80D-163E-4246-A842-56481ED1514E}" destId="{8489D157-D3CB-4F06-92FD-1A5092BFCFF9}" srcOrd="2" destOrd="0" parTransId="{6A9E0E21-AD7B-4AD4-B057-177E33F06367}" sibTransId="{7977E5A0-BCCC-41E9-9D25-31542DA1E1FC}"/>
    <dgm:cxn modelId="{40B4C9C1-1309-449F-88A7-76C6916D2012}" type="presOf" srcId="{5619D70E-AE49-45F9-9B83-DE172AA7801F}" destId="{2033E2C1-81C0-4720-902F-2DB7FBF84918}" srcOrd="0" destOrd="0" presId="urn:microsoft.com/office/officeart/2018/2/layout/IconLabelDescriptionList"/>
    <dgm:cxn modelId="{D765C4C8-20EA-4A77-B25F-4DB03D920036}" type="presOf" srcId="{0F603B43-72E5-40D1-9076-EE5AF8A71536}" destId="{2C6F5FB8-B81D-4BB7-8EE4-E419720ED5C6}" srcOrd="0" destOrd="0" presId="urn:microsoft.com/office/officeart/2018/2/layout/IconLabelDescriptionList"/>
    <dgm:cxn modelId="{BE5579CB-0C0A-418E-ACAB-D9503A3BC449}" type="presOf" srcId="{515067C6-7653-42F5-A6E7-25EE3C0B0589}" destId="{11ADFC40-4132-4849-8415-69CB75945C06}" srcOrd="0" destOrd="0" presId="urn:microsoft.com/office/officeart/2018/2/layout/IconLabelDescriptionList"/>
    <dgm:cxn modelId="{498B04D9-06E7-4291-9FAE-D883236C2851}" type="presOf" srcId="{CCF3BCA4-5D13-4E0F-BC3A-2BD67C7C08F7}" destId="{E767D5B2-3B43-4F72-AC70-21338F7514DB}" srcOrd="0" destOrd="2" presId="urn:microsoft.com/office/officeart/2018/2/layout/IconLabelDescriptionList"/>
    <dgm:cxn modelId="{9A1C13D9-56CC-48AE-9240-C09129D6FBEE}" type="presOf" srcId="{00CDB817-6A28-4BFD-B2C2-5CC410C7A2A4}" destId="{EF924FE0-D265-4045-AB8B-2542FD5AA209}" srcOrd="0" destOrd="0" presId="urn:microsoft.com/office/officeart/2018/2/layout/IconLabelDescriptionList"/>
    <dgm:cxn modelId="{C8567DDE-1437-436F-982F-5BE09007513F}" srcId="{ECFDA80D-163E-4246-A842-56481ED1514E}" destId="{85CE3CD4-D3FA-4D3A-8DEF-18E06B11522A}" srcOrd="1" destOrd="0" parTransId="{02322747-8AC3-48F7-8D93-7F9B0F7A2039}" sibTransId="{A7515757-760D-4D42-ABE3-F665C7698461}"/>
    <dgm:cxn modelId="{1FD145DF-5E82-457B-B2F0-A2449980F7EE}" srcId="{0F603B43-72E5-40D1-9076-EE5AF8A71536}" destId="{C1969CAE-F85F-4124-A69C-048CEAD12DBD}" srcOrd="4" destOrd="0" parTransId="{900DE1EC-EE50-4984-B400-4A506490CB5E}" sibTransId="{7A0BB57C-9CB3-44CF-A46D-CF572AA81A5B}"/>
    <dgm:cxn modelId="{373C75E5-7971-4DEE-94D2-DBBF66582D6A}" type="presOf" srcId="{9DA95200-C8DB-4769-B8C8-0D73C5478FE3}" destId="{9672C4C8-85FA-4F3D-BF40-96FFDC83923F}" srcOrd="0" destOrd="0" presId="urn:microsoft.com/office/officeart/2018/2/layout/IconLabelDescriptionList"/>
    <dgm:cxn modelId="{F41352E7-BCCE-439D-8636-75FADFAF9D46}" srcId="{9DA95200-C8DB-4769-B8C8-0D73C5478FE3}" destId="{515067C6-7653-42F5-A6E7-25EE3C0B0589}" srcOrd="0" destOrd="0" parTransId="{4DFA97A3-645B-42E3-A825-87DEA30633A7}" sibTransId="{3A5784DB-9A41-44F9-BE99-1D8F1ED1B0D0}"/>
    <dgm:cxn modelId="{A7B467EA-D4A5-4935-A443-EF0F25CF771F}" type="presOf" srcId="{F9A397A6-6B9B-496E-9DB7-6EA379B66BBA}" destId="{F15D2D5A-40D7-476A-9C0A-1D086360B42B}" srcOrd="0" destOrd="1" presId="urn:microsoft.com/office/officeart/2018/2/layout/IconLabelDescriptionList"/>
    <dgm:cxn modelId="{E9F653F8-C172-4B88-A54F-6AFFD78A0989}" srcId="{9DA95200-C8DB-4769-B8C8-0D73C5478FE3}" destId="{4A7DC8CE-BD12-4C06-AF0B-EE613AC5E516}" srcOrd="1" destOrd="0" parTransId="{5BFB585A-F9E8-4715-ADF6-1BB173782C8E}" sibTransId="{163413E4-29FA-4D8B-94FD-FEB60AA84F4D}"/>
    <dgm:cxn modelId="{17075EFD-E2E2-41B6-82EA-F079876A1E03}" type="presOf" srcId="{85CE3CD4-D3FA-4D3A-8DEF-18E06B11522A}" destId="{B4202341-F252-4694-9524-8759D9C9D0B9}" srcOrd="0" destOrd="1" presId="urn:microsoft.com/office/officeart/2018/2/layout/IconLabelDescriptionList"/>
    <dgm:cxn modelId="{42BEC39A-BFDB-4F60-86BB-198B59076841}" type="presParOf" srcId="{2C6F5FB8-B81D-4BB7-8EE4-E419720ED5C6}" destId="{4F12EEDD-FFE4-4E1A-8BFA-7EA80938A4D0}" srcOrd="0" destOrd="0" presId="urn:microsoft.com/office/officeart/2018/2/layout/IconLabelDescriptionList"/>
    <dgm:cxn modelId="{FC8BD0A7-7C95-4F33-A61B-E01205631145}" type="presParOf" srcId="{4F12EEDD-FFE4-4E1A-8BFA-7EA80938A4D0}" destId="{1A339D3C-A539-44FD-B6D5-8E55A9A11B72}" srcOrd="0" destOrd="0" presId="urn:microsoft.com/office/officeart/2018/2/layout/IconLabelDescriptionList"/>
    <dgm:cxn modelId="{2B2251D3-1169-4F80-AD4B-5D4E57CE20E6}" type="presParOf" srcId="{4F12EEDD-FFE4-4E1A-8BFA-7EA80938A4D0}" destId="{63D61C67-761A-459E-B0DA-7ED2FAC07132}" srcOrd="1" destOrd="0" presId="urn:microsoft.com/office/officeart/2018/2/layout/IconLabelDescriptionList"/>
    <dgm:cxn modelId="{1DE6FB2D-30C0-412F-92CB-F4E9EEB47DC1}" type="presParOf" srcId="{4F12EEDD-FFE4-4E1A-8BFA-7EA80938A4D0}" destId="{30271B71-45D9-44B7-883F-110E18BFA35A}" srcOrd="2" destOrd="0" presId="urn:microsoft.com/office/officeart/2018/2/layout/IconLabelDescriptionList"/>
    <dgm:cxn modelId="{246CC273-DD87-40AE-9C39-9543D7BD748F}" type="presParOf" srcId="{4F12EEDD-FFE4-4E1A-8BFA-7EA80938A4D0}" destId="{FF2BF96D-A4B7-45C9-B5C9-FA81B6E3DB44}" srcOrd="3" destOrd="0" presId="urn:microsoft.com/office/officeart/2018/2/layout/IconLabelDescriptionList"/>
    <dgm:cxn modelId="{898E03CC-AB86-4EA6-890F-A557B58C9252}" type="presParOf" srcId="{4F12EEDD-FFE4-4E1A-8BFA-7EA80938A4D0}" destId="{EF924FE0-D265-4045-AB8B-2542FD5AA209}" srcOrd="4" destOrd="0" presId="urn:microsoft.com/office/officeart/2018/2/layout/IconLabelDescriptionList"/>
    <dgm:cxn modelId="{2F6E15D0-F581-460D-884F-9263D47D6E39}" type="presParOf" srcId="{2C6F5FB8-B81D-4BB7-8EE4-E419720ED5C6}" destId="{3877F585-13DE-40F2-A06C-B09B48469977}" srcOrd="1" destOrd="0" presId="urn:microsoft.com/office/officeart/2018/2/layout/IconLabelDescriptionList"/>
    <dgm:cxn modelId="{1A4BB01F-1A5F-47EA-9239-C0C8A66DF143}" type="presParOf" srcId="{2C6F5FB8-B81D-4BB7-8EE4-E419720ED5C6}" destId="{D827A2ED-AAA0-4F0F-B416-8787AE3D489E}" srcOrd="2" destOrd="0" presId="urn:microsoft.com/office/officeart/2018/2/layout/IconLabelDescriptionList"/>
    <dgm:cxn modelId="{9CD60EEF-773D-4A32-9D38-D09166269184}" type="presParOf" srcId="{D827A2ED-AAA0-4F0F-B416-8787AE3D489E}" destId="{742E685F-0B78-4E4F-916E-981068FB7C68}" srcOrd="0" destOrd="0" presId="urn:microsoft.com/office/officeart/2018/2/layout/IconLabelDescriptionList"/>
    <dgm:cxn modelId="{B0863B9F-1EAA-4E59-BDD8-1618BF30ED33}" type="presParOf" srcId="{D827A2ED-AAA0-4F0F-B416-8787AE3D489E}" destId="{9904C0AF-1AEC-4E62-B2FB-04754E3763EA}" srcOrd="1" destOrd="0" presId="urn:microsoft.com/office/officeart/2018/2/layout/IconLabelDescriptionList"/>
    <dgm:cxn modelId="{A5365378-87CF-4998-A83F-BD915B888ABA}" type="presParOf" srcId="{D827A2ED-AAA0-4F0F-B416-8787AE3D489E}" destId="{2033E2C1-81C0-4720-902F-2DB7FBF84918}" srcOrd="2" destOrd="0" presId="urn:microsoft.com/office/officeart/2018/2/layout/IconLabelDescriptionList"/>
    <dgm:cxn modelId="{6CB6982A-2A9F-4E38-B5F8-E261AFE555CF}" type="presParOf" srcId="{D827A2ED-AAA0-4F0F-B416-8787AE3D489E}" destId="{EA0E72A7-55F3-437C-9791-69F05C81C4E2}" srcOrd="3" destOrd="0" presId="urn:microsoft.com/office/officeart/2018/2/layout/IconLabelDescriptionList"/>
    <dgm:cxn modelId="{2B869247-EEE0-421E-AAF7-79C816C9C7C4}" type="presParOf" srcId="{D827A2ED-AAA0-4F0F-B416-8787AE3D489E}" destId="{F15D2D5A-40D7-476A-9C0A-1D086360B42B}" srcOrd="4" destOrd="0" presId="urn:microsoft.com/office/officeart/2018/2/layout/IconLabelDescriptionList"/>
    <dgm:cxn modelId="{16A9A08F-6EA5-4BFF-B245-18EFBF40F99D}" type="presParOf" srcId="{2C6F5FB8-B81D-4BB7-8EE4-E419720ED5C6}" destId="{0C4CE658-869E-4200-B984-00E7E0DE33F5}" srcOrd="3" destOrd="0" presId="urn:microsoft.com/office/officeart/2018/2/layout/IconLabelDescriptionList"/>
    <dgm:cxn modelId="{DFD63A47-F8C9-4622-98E7-496782557E9E}" type="presParOf" srcId="{2C6F5FB8-B81D-4BB7-8EE4-E419720ED5C6}" destId="{1F8EFCCE-0460-4060-92DD-1B4064F5435B}" srcOrd="4" destOrd="0" presId="urn:microsoft.com/office/officeart/2018/2/layout/IconLabelDescriptionList"/>
    <dgm:cxn modelId="{3E21461D-C60D-4F71-A0B3-F0B47B9517F3}" type="presParOf" srcId="{1F8EFCCE-0460-4060-92DD-1B4064F5435B}" destId="{7ECC088C-8E83-4AA0-9365-C48FE8C322F0}" srcOrd="0" destOrd="0" presId="urn:microsoft.com/office/officeart/2018/2/layout/IconLabelDescriptionList"/>
    <dgm:cxn modelId="{98973C61-FDD6-46C6-AD9B-D50FC7F7B154}" type="presParOf" srcId="{1F8EFCCE-0460-4060-92DD-1B4064F5435B}" destId="{D2A76B8A-FC26-4DCC-B05F-C5D96638CB00}" srcOrd="1" destOrd="0" presId="urn:microsoft.com/office/officeart/2018/2/layout/IconLabelDescriptionList"/>
    <dgm:cxn modelId="{8F79A62A-7732-4314-B747-811F2EB9B295}" type="presParOf" srcId="{1F8EFCCE-0460-4060-92DD-1B4064F5435B}" destId="{9672C4C8-85FA-4F3D-BF40-96FFDC83923F}" srcOrd="2" destOrd="0" presId="urn:microsoft.com/office/officeart/2018/2/layout/IconLabelDescriptionList"/>
    <dgm:cxn modelId="{CB5D6DDE-E97B-4174-BC76-49CAF95BE9AB}" type="presParOf" srcId="{1F8EFCCE-0460-4060-92DD-1B4064F5435B}" destId="{1E5EF57B-DD0F-4F49-A5F6-CDF72647C992}" srcOrd="3" destOrd="0" presId="urn:microsoft.com/office/officeart/2018/2/layout/IconLabelDescriptionList"/>
    <dgm:cxn modelId="{C6B56F8A-C1F5-4A38-B968-936F16BC14A7}" type="presParOf" srcId="{1F8EFCCE-0460-4060-92DD-1B4064F5435B}" destId="{11ADFC40-4132-4849-8415-69CB75945C06}" srcOrd="4" destOrd="0" presId="urn:microsoft.com/office/officeart/2018/2/layout/IconLabelDescriptionList"/>
    <dgm:cxn modelId="{1437DE99-8735-46F2-9A93-FF3FF49F8D58}" type="presParOf" srcId="{2C6F5FB8-B81D-4BB7-8EE4-E419720ED5C6}" destId="{3BEBB93F-4F99-4E32-AE63-17B7A4F438B9}" srcOrd="5" destOrd="0" presId="urn:microsoft.com/office/officeart/2018/2/layout/IconLabelDescriptionList"/>
    <dgm:cxn modelId="{D760FD56-FE35-4AEA-9C0D-306968EE1D12}" type="presParOf" srcId="{2C6F5FB8-B81D-4BB7-8EE4-E419720ED5C6}" destId="{DC431A64-3334-47E1-B3EF-C4FBC63F8234}" srcOrd="6" destOrd="0" presId="urn:microsoft.com/office/officeart/2018/2/layout/IconLabelDescriptionList"/>
    <dgm:cxn modelId="{A855A50E-FB71-4231-87E5-440E1D943AD5}" type="presParOf" srcId="{DC431A64-3334-47E1-B3EF-C4FBC63F8234}" destId="{23A0966C-F6C0-4FC2-8B1B-0A7340433B13}" srcOrd="0" destOrd="0" presId="urn:microsoft.com/office/officeart/2018/2/layout/IconLabelDescriptionList"/>
    <dgm:cxn modelId="{210CE1E3-4227-4FC0-945D-D54394B8E23A}" type="presParOf" srcId="{DC431A64-3334-47E1-B3EF-C4FBC63F8234}" destId="{1DD6C14F-7439-471C-8093-883949D4DC13}" srcOrd="1" destOrd="0" presId="urn:microsoft.com/office/officeart/2018/2/layout/IconLabelDescriptionList"/>
    <dgm:cxn modelId="{6EFA93F5-5575-4328-91F5-5686EFF7E945}" type="presParOf" srcId="{DC431A64-3334-47E1-B3EF-C4FBC63F8234}" destId="{683A089B-209D-46C2-BBC9-6F53E2FF76E4}" srcOrd="2" destOrd="0" presId="urn:microsoft.com/office/officeart/2018/2/layout/IconLabelDescriptionList"/>
    <dgm:cxn modelId="{DDA67727-A3BA-410C-97DC-66648329C0E9}" type="presParOf" srcId="{DC431A64-3334-47E1-B3EF-C4FBC63F8234}" destId="{22EEF0DD-F491-4172-B4CE-72FF28A6F74C}" srcOrd="3" destOrd="0" presId="urn:microsoft.com/office/officeart/2018/2/layout/IconLabelDescriptionList"/>
    <dgm:cxn modelId="{F11103C1-3EE1-473C-9126-9D8E69FB5BBC}" type="presParOf" srcId="{DC431A64-3334-47E1-B3EF-C4FBC63F8234}" destId="{B4202341-F252-4694-9524-8759D9C9D0B9}" srcOrd="4" destOrd="0" presId="urn:microsoft.com/office/officeart/2018/2/layout/IconLabelDescriptionList"/>
    <dgm:cxn modelId="{549ED673-AC4E-4560-AF86-42F1A24394E8}" type="presParOf" srcId="{2C6F5FB8-B81D-4BB7-8EE4-E419720ED5C6}" destId="{703EB005-2E89-4931-814E-D059584265F1}" srcOrd="7" destOrd="0" presId="urn:microsoft.com/office/officeart/2018/2/layout/IconLabelDescriptionList"/>
    <dgm:cxn modelId="{F56D1E4E-2F48-45D0-9703-3623A858C60D}" type="presParOf" srcId="{2C6F5FB8-B81D-4BB7-8EE4-E419720ED5C6}" destId="{1E925A8C-95F3-41D2-A5BF-19D94C45123F}" srcOrd="8" destOrd="0" presId="urn:microsoft.com/office/officeart/2018/2/layout/IconLabelDescriptionList"/>
    <dgm:cxn modelId="{61963FC4-4407-4B9A-8A6D-E6BF48A69D1B}" type="presParOf" srcId="{1E925A8C-95F3-41D2-A5BF-19D94C45123F}" destId="{34382E8A-D1EE-45DF-B4C3-BB317C8ECC68}" srcOrd="0" destOrd="0" presId="urn:microsoft.com/office/officeart/2018/2/layout/IconLabelDescriptionList"/>
    <dgm:cxn modelId="{B5C93F58-01C9-4531-AC9D-5E05F8FAB03D}" type="presParOf" srcId="{1E925A8C-95F3-41D2-A5BF-19D94C45123F}" destId="{A62B9B73-E254-4E45-9634-12AF8020BEE5}" srcOrd="1" destOrd="0" presId="urn:microsoft.com/office/officeart/2018/2/layout/IconLabelDescriptionList"/>
    <dgm:cxn modelId="{1A02057A-B073-48F4-959B-CA84C7FA5848}" type="presParOf" srcId="{1E925A8C-95F3-41D2-A5BF-19D94C45123F}" destId="{FA3C9044-BA0C-4F3F-B33B-CC648EB86529}" srcOrd="2" destOrd="0" presId="urn:microsoft.com/office/officeart/2018/2/layout/IconLabelDescriptionList"/>
    <dgm:cxn modelId="{3A80D6D1-79DF-42B3-AC68-2FE00AA0688A}" type="presParOf" srcId="{1E925A8C-95F3-41D2-A5BF-19D94C45123F}" destId="{80FB1640-FEB4-40EC-9AEB-794389CE7CAC}" srcOrd="3" destOrd="0" presId="urn:microsoft.com/office/officeart/2018/2/layout/IconLabelDescriptionList"/>
    <dgm:cxn modelId="{1DD300DB-01DD-4EDC-BA86-67D74E96E90C}" type="presParOf" srcId="{1E925A8C-95F3-41D2-A5BF-19D94C45123F}" destId="{E767D5B2-3B43-4F72-AC70-21338F7514D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C9A3CE-136E-455D-8B0D-04A4FC37EBB6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F6ABADE-5099-4C22-816A-EFC5FC2DF5D8}">
      <dgm:prSet/>
      <dgm:spPr/>
      <dgm:t>
        <a:bodyPr/>
        <a:lstStyle/>
        <a:p>
          <a:r>
            <a:rPr lang="en-US" b="1" i="0"/>
            <a:t>Definition</a:t>
          </a:r>
          <a:r>
            <a:rPr lang="en-US" b="0" i="0"/>
            <a:t>: A Neural Network (NN) is a group of interconnected artificial or natural neurons that uses a mathematical or computational model for data modeling or decision making.</a:t>
          </a:r>
          <a:endParaRPr lang="en-US"/>
        </a:p>
      </dgm:t>
    </dgm:pt>
    <dgm:pt modelId="{387DA90A-E122-4FD0-8114-612DD279B43A}" type="parTrans" cxnId="{D8F3B0E9-2399-4459-8272-76DC0D1BD6AF}">
      <dgm:prSet/>
      <dgm:spPr/>
      <dgm:t>
        <a:bodyPr/>
        <a:lstStyle/>
        <a:p>
          <a:endParaRPr lang="en-US"/>
        </a:p>
      </dgm:t>
    </dgm:pt>
    <dgm:pt modelId="{75C8A8A7-6E19-4ECD-8098-F40086C06540}" type="sibTrans" cxnId="{D8F3B0E9-2399-4459-8272-76DC0D1BD6AF}">
      <dgm:prSet/>
      <dgm:spPr/>
      <dgm:t>
        <a:bodyPr/>
        <a:lstStyle/>
        <a:p>
          <a:endParaRPr lang="en-US"/>
        </a:p>
      </dgm:t>
    </dgm:pt>
    <dgm:pt modelId="{EDF18F30-C917-4AB4-922A-5D4C88013511}">
      <dgm:prSet/>
      <dgm:spPr/>
      <dgm:t>
        <a:bodyPr/>
        <a:lstStyle/>
        <a:p>
          <a:r>
            <a:rPr lang="en-US" b="1" i="0"/>
            <a:t>Applications</a:t>
          </a:r>
          <a:r>
            <a:rPr lang="en-US" b="0" i="0"/>
            <a:t>: They can be used to model complex relationships between inputs and outputs or to find patterns in data.</a:t>
          </a:r>
          <a:endParaRPr lang="en-US"/>
        </a:p>
      </dgm:t>
    </dgm:pt>
    <dgm:pt modelId="{A579C860-9D16-40CB-8BE0-AFBDAEC1CAEA}" type="parTrans" cxnId="{131DBC16-7425-4A55-BE4C-ED774C54DF90}">
      <dgm:prSet/>
      <dgm:spPr/>
      <dgm:t>
        <a:bodyPr/>
        <a:lstStyle/>
        <a:p>
          <a:endParaRPr lang="en-US"/>
        </a:p>
      </dgm:t>
    </dgm:pt>
    <dgm:pt modelId="{EA27FD0E-B8C9-4648-A6B2-7D6D073757C4}" type="sibTrans" cxnId="{131DBC16-7425-4A55-BE4C-ED774C54DF90}">
      <dgm:prSet/>
      <dgm:spPr/>
      <dgm:t>
        <a:bodyPr/>
        <a:lstStyle/>
        <a:p>
          <a:endParaRPr lang="en-US"/>
        </a:p>
      </dgm:t>
    </dgm:pt>
    <dgm:pt modelId="{907A9508-7631-406B-AB3B-D185A1B76144}" type="pres">
      <dgm:prSet presAssocID="{49C9A3CE-136E-455D-8B0D-04A4FC37EBB6}" presName="linear" presStyleCnt="0">
        <dgm:presLayoutVars>
          <dgm:animLvl val="lvl"/>
          <dgm:resizeHandles val="exact"/>
        </dgm:presLayoutVars>
      </dgm:prSet>
      <dgm:spPr/>
    </dgm:pt>
    <dgm:pt modelId="{CF78D2B9-021C-4808-A6AC-87E3DEAD8CE9}" type="pres">
      <dgm:prSet presAssocID="{0F6ABADE-5099-4C22-816A-EFC5FC2DF5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6D2E8AF-384C-48AA-B5AE-09E894EBF02C}" type="pres">
      <dgm:prSet presAssocID="{75C8A8A7-6E19-4ECD-8098-F40086C06540}" presName="spacer" presStyleCnt="0"/>
      <dgm:spPr/>
    </dgm:pt>
    <dgm:pt modelId="{B8DE27CA-BB40-4924-8E59-F44DAF344104}" type="pres">
      <dgm:prSet presAssocID="{EDF18F30-C917-4AB4-922A-5D4C8801351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924F603-798A-49F6-B654-C51C3819AC2D}" type="presOf" srcId="{EDF18F30-C917-4AB4-922A-5D4C88013511}" destId="{B8DE27CA-BB40-4924-8E59-F44DAF344104}" srcOrd="0" destOrd="0" presId="urn:microsoft.com/office/officeart/2005/8/layout/vList2"/>
    <dgm:cxn modelId="{131DBC16-7425-4A55-BE4C-ED774C54DF90}" srcId="{49C9A3CE-136E-455D-8B0D-04A4FC37EBB6}" destId="{EDF18F30-C917-4AB4-922A-5D4C88013511}" srcOrd="1" destOrd="0" parTransId="{A579C860-9D16-40CB-8BE0-AFBDAEC1CAEA}" sibTransId="{EA27FD0E-B8C9-4648-A6B2-7D6D073757C4}"/>
    <dgm:cxn modelId="{095B8C93-5540-481D-B266-1B649159A593}" type="presOf" srcId="{0F6ABADE-5099-4C22-816A-EFC5FC2DF5D8}" destId="{CF78D2B9-021C-4808-A6AC-87E3DEAD8CE9}" srcOrd="0" destOrd="0" presId="urn:microsoft.com/office/officeart/2005/8/layout/vList2"/>
    <dgm:cxn modelId="{D36C9195-5295-4D57-9AEB-5C7C44D51AF5}" type="presOf" srcId="{49C9A3CE-136E-455D-8B0D-04A4FC37EBB6}" destId="{907A9508-7631-406B-AB3B-D185A1B76144}" srcOrd="0" destOrd="0" presId="urn:microsoft.com/office/officeart/2005/8/layout/vList2"/>
    <dgm:cxn modelId="{D8F3B0E9-2399-4459-8272-76DC0D1BD6AF}" srcId="{49C9A3CE-136E-455D-8B0D-04A4FC37EBB6}" destId="{0F6ABADE-5099-4C22-816A-EFC5FC2DF5D8}" srcOrd="0" destOrd="0" parTransId="{387DA90A-E122-4FD0-8114-612DD279B43A}" sibTransId="{75C8A8A7-6E19-4ECD-8098-F40086C06540}"/>
    <dgm:cxn modelId="{B3CFD768-E547-4070-A0C7-EB1D42261077}" type="presParOf" srcId="{907A9508-7631-406B-AB3B-D185A1B76144}" destId="{CF78D2B9-021C-4808-A6AC-87E3DEAD8CE9}" srcOrd="0" destOrd="0" presId="urn:microsoft.com/office/officeart/2005/8/layout/vList2"/>
    <dgm:cxn modelId="{66EC7255-4F9F-4381-8E31-62FB9C245C00}" type="presParOf" srcId="{907A9508-7631-406B-AB3B-D185A1B76144}" destId="{C6D2E8AF-384C-48AA-B5AE-09E894EBF02C}" srcOrd="1" destOrd="0" presId="urn:microsoft.com/office/officeart/2005/8/layout/vList2"/>
    <dgm:cxn modelId="{8CEC0E9D-93A4-437E-A56D-A2B8A748BD3E}" type="presParOf" srcId="{907A9508-7631-406B-AB3B-D185A1B76144}" destId="{B8DE27CA-BB40-4924-8E59-F44DAF34410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32D496-8750-41CB-B49C-BDA777725C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4_2" csCatId="accent4" phldr="1"/>
      <dgm:spPr/>
      <dgm:t>
        <a:bodyPr/>
        <a:lstStyle/>
        <a:p>
          <a:endParaRPr lang="en-US"/>
        </a:p>
      </dgm:t>
    </dgm:pt>
    <dgm:pt modelId="{451BC5B8-69F0-431C-9EEB-2F4A794850CB}">
      <dgm:prSet/>
      <dgm:spPr/>
      <dgm:t>
        <a:bodyPr/>
        <a:lstStyle/>
        <a:p>
          <a:r>
            <a:rPr lang="en-US" dirty="0"/>
            <a:t>Deep learning is learning how to represent the data in a machine learning system</a:t>
          </a:r>
        </a:p>
      </dgm:t>
    </dgm:pt>
    <dgm:pt modelId="{1FD478DC-09F9-462D-9E99-DC280D71F5E4}" type="parTrans" cxnId="{AAD5EE01-5470-4A4E-8B7A-5AA095C0F500}">
      <dgm:prSet/>
      <dgm:spPr/>
      <dgm:t>
        <a:bodyPr/>
        <a:lstStyle/>
        <a:p>
          <a:endParaRPr lang="en-US"/>
        </a:p>
      </dgm:t>
    </dgm:pt>
    <dgm:pt modelId="{49DF2BBA-5769-4DCD-A08B-AFC237590829}" type="sibTrans" cxnId="{AAD5EE01-5470-4A4E-8B7A-5AA095C0F500}">
      <dgm:prSet/>
      <dgm:spPr/>
      <dgm:t>
        <a:bodyPr/>
        <a:lstStyle/>
        <a:p>
          <a:endParaRPr lang="en-US"/>
        </a:p>
      </dgm:t>
    </dgm:pt>
    <dgm:pt modelId="{4ED4E7BC-790F-4066-B54A-28D08BA35210}" type="pres">
      <dgm:prSet presAssocID="{7532D496-8750-41CB-B49C-BDA777725C73}" presName="root" presStyleCnt="0">
        <dgm:presLayoutVars>
          <dgm:dir/>
          <dgm:resizeHandles val="exact"/>
        </dgm:presLayoutVars>
      </dgm:prSet>
      <dgm:spPr/>
    </dgm:pt>
    <dgm:pt modelId="{3EE5A3F0-621B-4928-AC5F-5FB6A714C6D4}" type="pres">
      <dgm:prSet presAssocID="{451BC5B8-69F0-431C-9EEB-2F4A794850CB}" presName="compNode" presStyleCnt="0"/>
      <dgm:spPr/>
    </dgm:pt>
    <dgm:pt modelId="{E079A324-4669-4F33-ACAD-B9803E8B4505}" type="pres">
      <dgm:prSet presAssocID="{451BC5B8-69F0-431C-9EEB-2F4A794850CB}" presName="bgRect" presStyleLbl="bgShp" presStyleIdx="0" presStyleCnt="1"/>
      <dgm:spPr/>
    </dgm:pt>
    <dgm:pt modelId="{7774C8F4-9378-40A7-8F3D-9467EECCEBBE}" type="pres">
      <dgm:prSet presAssocID="{451BC5B8-69F0-431C-9EEB-2F4A794850CB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06108B2-FE5D-406E-AACC-553F53E0E484}" type="pres">
      <dgm:prSet presAssocID="{451BC5B8-69F0-431C-9EEB-2F4A794850CB}" presName="spaceRect" presStyleCnt="0"/>
      <dgm:spPr/>
    </dgm:pt>
    <dgm:pt modelId="{D6F5E2DE-3D60-479A-BBB3-992E9655031A}" type="pres">
      <dgm:prSet presAssocID="{451BC5B8-69F0-431C-9EEB-2F4A794850CB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AAD5EE01-5470-4A4E-8B7A-5AA095C0F500}" srcId="{7532D496-8750-41CB-B49C-BDA777725C73}" destId="{451BC5B8-69F0-431C-9EEB-2F4A794850CB}" srcOrd="0" destOrd="0" parTransId="{1FD478DC-09F9-462D-9E99-DC280D71F5E4}" sibTransId="{49DF2BBA-5769-4DCD-A08B-AFC237590829}"/>
    <dgm:cxn modelId="{74F28636-A989-454F-B348-989885E1F40E}" type="presOf" srcId="{7532D496-8750-41CB-B49C-BDA777725C73}" destId="{4ED4E7BC-790F-4066-B54A-28D08BA35210}" srcOrd="0" destOrd="0" presId="urn:microsoft.com/office/officeart/2018/2/layout/IconVerticalSolidList"/>
    <dgm:cxn modelId="{5ED806EC-4690-48AB-8301-BAC30C89035F}" type="presOf" srcId="{451BC5B8-69F0-431C-9EEB-2F4A794850CB}" destId="{D6F5E2DE-3D60-479A-BBB3-992E9655031A}" srcOrd="0" destOrd="0" presId="urn:microsoft.com/office/officeart/2018/2/layout/IconVerticalSolidList"/>
    <dgm:cxn modelId="{3B104BF0-9255-4E36-8EDD-05FC146E3E7C}" type="presParOf" srcId="{4ED4E7BC-790F-4066-B54A-28D08BA35210}" destId="{3EE5A3F0-621B-4928-AC5F-5FB6A714C6D4}" srcOrd="0" destOrd="0" presId="urn:microsoft.com/office/officeart/2018/2/layout/IconVerticalSolidList"/>
    <dgm:cxn modelId="{49A87344-4BC7-4BA5-8861-266EE72BCA47}" type="presParOf" srcId="{3EE5A3F0-621B-4928-AC5F-5FB6A714C6D4}" destId="{E079A324-4669-4F33-ACAD-B9803E8B4505}" srcOrd="0" destOrd="0" presId="urn:microsoft.com/office/officeart/2018/2/layout/IconVerticalSolidList"/>
    <dgm:cxn modelId="{AA34CADE-B117-4EF5-85A4-E318E0FB5234}" type="presParOf" srcId="{3EE5A3F0-621B-4928-AC5F-5FB6A714C6D4}" destId="{7774C8F4-9378-40A7-8F3D-9467EECCEBBE}" srcOrd="1" destOrd="0" presId="urn:microsoft.com/office/officeart/2018/2/layout/IconVerticalSolidList"/>
    <dgm:cxn modelId="{925DFCF3-4D3C-4322-829F-83A4D1FABF95}" type="presParOf" srcId="{3EE5A3F0-621B-4928-AC5F-5FB6A714C6D4}" destId="{C06108B2-FE5D-406E-AACC-553F53E0E484}" srcOrd="2" destOrd="0" presId="urn:microsoft.com/office/officeart/2018/2/layout/IconVerticalSolidList"/>
    <dgm:cxn modelId="{E2BCE2FB-767A-4990-8237-823C9E3228C4}" type="presParOf" srcId="{3EE5A3F0-621B-4928-AC5F-5FB6A714C6D4}" destId="{D6F5E2DE-3D60-479A-BBB3-992E96550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39D3C-A539-44FD-B6D5-8E55A9A11B72}">
      <dsp:nvSpPr>
        <dsp:cNvPr id="0" name=""/>
        <dsp:cNvSpPr/>
      </dsp:nvSpPr>
      <dsp:spPr>
        <a:xfrm>
          <a:off x="11700" y="0"/>
          <a:ext cx="667577" cy="6207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71B71-45D9-44B7-883F-110E18BFA35A}">
      <dsp:nvSpPr>
        <dsp:cNvPr id="0" name=""/>
        <dsp:cNvSpPr/>
      </dsp:nvSpPr>
      <dsp:spPr>
        <a:xfrm>
          <a:off x="11700" y="756744"/>
          <a:ext cx="1907362" cy="407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Introduction to Deep Learning</a:t>
          </a:r>
          <a:r>
            <a:rPr lang="en-US" sz="1400" kern="1200"/>
            <a:t>:</a:t>
          </a:r>
        </a:p>
      </dsp:txBody>
      <dsp:txXfrm>
        <a:off x="11700" y="756744"/>
        <a:ext cx="1907362" cy="407771"/>
      </dsp:txXfrm>
    </dsp:sp>
    <dsp:sp modelId="{EF924FE0-D265-4045-AB8B-2542FD5AA209}">
      <dsp:nvSpPr>
        <dsp:cNvPr id="0" name=""/>
        <dsp:cNvSpPr/>
      </dsp:nvSpPr>
      <dsp:spPr>
        <a:xfrm>
          <a:off x="11700" y="1227765"/>
          <a:ext cx="1907362" cy="2176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Basic Concepts</a:t>
          </a:r>
          <a:r>
            <a:rPr lang="en-US" sz="1100" kern="1200" dirty="0"/>
            <a:t>:  </a:t>
          </a:r>
          <a:r>
            <a:rPr lang="en-US" sz="1100" kern="1200" dirty="0">
              <a:highlight>
                <a:srgbClr val="FFFF00"/>
              </a:highlight>
            </a:rPr>
            <a:t>discussing neurons, layers (input, hidden, output), and how data flows through these layers.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Mathematical Foundation</a:t>
          </a:r>
          <a:r>
            <a:rPr lang="en-US" sz="1100" kern="1200" dirty="0"/>
            <a:t>:  The core mathematical concepts, including activation functions, weights, biases, and how a neural network learns using backpropagation and gradient descent.</a:t>
          </a:r>
        </a:p>
      </dsp:txBody>
      <dsp:txXfrm>
        <a:off x="11700" y="1227765"/>
        <a:ext cx="1907362" cy="2176511"/>
      </dsp:txXfrm>
    </dsp:sp>
    <dsp:sp modelId="{742E685F-0B78-4E4F-916E-981068FB7C68}">
      <dsp:nvSpPr>
        <dsp:cNvPr id="0" name=""/>
        <dsp:cNvSpPr/>
      </dsp:nvSpPr>
      <dsp:spPr>
        <a:xfrm>
          <a:off x="2252852" y="0"/>
          <a:ext cx="667577" cy="6207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3E2C1-81C0-4720-902F-2DB7FBF84918}">
      <dsp:nvSpPr>
        <dsp:cNvPr id="0" name=""/>
        <dsp:cNvSpPr/>
      </dsp:nvSpPr>
      <dsp:spPr>
        <a:xfrm>
          <a:off x="2252852" y="756744"/>
          <a:ext cx="1907362" cy="407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Understanding Sequential Data</a:t>
          </a:r>
          <a:r>
            <a:rPr lang="en-US" sz="1400" kern="1200"/>
            <a:t>:</a:t>
          </a:r>
        </a:p>
      </dsp:txBody>
      <dsp:txXfrm>
        <a:off x="2252852" y="756744"/>
        <a:ext cx="1907362" cy="407771"/>
      </dsp:txXfrm>
    </dsp:sp>
    <dsp:sp modelId="{F15D2D5A-40D7-476A-9C0A-1D086360B42B}">
      <dsp:nvSpPr>
        <dsp:cNvPr id="0" name=""/>
        <dsp:cNvSpPr/>
      </dsp:nvSpPr>
      <dsp:spPr>
        <a:xfrm>
          <a:off x="2252852" y="1227765"/>
          <a:ext cx="1907362" cy="2176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Sequential Data Explanation</a:t>
          </a:r>
          <a:r>
            <a:rPr lang="en-US" sz="1100" kern="1200"/>
            <a:t>: What sequential data is and where it is commonly found (e.g., time series data, text, audio, etc.).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Why Sequential Models</a:t>
          </a:r>
          <a:r>
            <a:rPr lang="en-US" sz="1100" kern="1200" dirty="0"/>
            <a:t>: Why standard feedforward networks may not be ideal for sequential data and introduction to the concept of recurrent neural networks (RNNs).Introduction to Sequential Models:</a:t>
          </a:r>
        </a:p>
      </dsp:txBody>
      <dsp:txXfrm>
        <a:off x="2252852" y="1227765"/>
        <a:ext cx="1907362" cy="2176511"/>
      </dsp:txXfrm>
    </dsp:sp>
    <dsp:sp modelId="{7ECC088C-8E83-4AA0-9365-C48FE8C322F0}">
      <dsp:nvSpPr>
        <dsp:cNvPr id="0" name=""/>
        <dsp:cNvSpPr/>
      </dsp:nvSpPr>
      <dsp:spPr>
        <a:xfrm>
          <a:off x="4494003" y="0"/>
          <a:ext cx="667577" cy="6207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2C4C8-85FA-4F3D-BF40-96FFDC83923F}">
      <dsp:nvSpPr>
        <dsp:cNvPr id="0" name=""/>
        <dsp:cNvSpPr/>
      </dsp:nvSpPr>
      <dsp:spPr>
        <a:xfrm>
          <a:off x="4494003" y="756744"/>
          <a:ext cx="1907362" cy="407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Recurrent Neural Networks (RNNs): </a:t>
          </a:r>
          <a:endParaRPr lang="en-US" sz="1400" kern="1200"/>
        </a:p>
      </dsp:txBody>
      <dsp:txXfrm>
        <a:off x="4494003" y="756744"/>
        <a:ext cx="1907362" cy="407771"/>
      </dsp:txXfrm>
    </dsp:sp>
    <dsp:sp modelId="{11ADFC40-4132-4849-8415-69CB75945C06}">
      <dsp:nvSpPr>
        <dsp:cNvPr id="0" name=""/>
        <dsp:cNvSpPr/>
      </dsp:nvSpPr>
      <dsp:spPr>
        <a:xfrm>
          <a:off x="4494003" y="1227765"/>
          <a:ext cx="1907362" cy="2176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How RNNs work</a:t>
          </a:r>
          <a:r>
            <a:rPr lang="en-US" sz="1100" kern="1200"/>
            <a:t>, emphasizing how they retain information across sequences and h ow the hidden state updates as it processes sequential data.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LSTM &amp; GRU</a:t>
          </a:r>
          <a:r>
            <a:rPr lang="en-US" sz="1100" kern="1200" dirty="0"/>
            <a:t>: Long Short-Term Memory (LSTM) networks and Gated Recurrent Units (GRUs) as solutions to the vanishing gradient problem, highlighting their architecture and how they improve memory retention over long sequences.</a:t>
          </a:r>
        </a:p>
      </dsp:txBody>
      <dsp:txXfrm>
        <a:off x="4494003" y="1227765"/>
        <a:ext cx="1907362" cy="2176511"/>
      </dsp:txXfrm>
    </dsp:sp>
    <dsp:sp modelId="{23A0966C-F6C0-4FC2-8B1B-0A7340433B13}">
      <dsp:nvSpPr>
        <dsp:cNvPr id="0" name=""/>
        <dsp:cNvSpPr/>
      </dsp:nvSpPr>
      <dsp:spPr>
        <a:xfrm>
          <a:off x="6735155" y="0"/>
          <a:ext cx="667577" cy="6207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3A089B-209D-46C2-BBC9-6F53E2FF76E4}">
      <dsp:nvSpPr>
        <dsp:cNvPr id="0" name=""/>
        <dsp:cNvSpPr/>
      </dsp:nvSpPr>
      <dsp:spPr>
        <a:xfrm>
          <a:off x="6735155" y="756744"/>
          <a:ext cx="1907362" cy="407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Implementation in PyTorch</a:t>
          </a:r>
          <a:r>
            <a:rPr lang="en-US" sz="1400" kern="1200"/>
            <a:t>:</a:t>
          </a:r>
        </a:p>
      </dsp:txBody>
      <dsp:txXfrm>
        <a:off x="6735155" y="756744"/>
        <a:ext cx="1907362" cy="407771"/>
      </dsp:txXfrm>
    </dsp:sp>
    <dsp:sp modelId="{B4202341-F252-4694-9524-8759D9C9D0B9}">
      <dsp:nvSpPr>
        <dsp:cNvPr id="0" name=""/>
        <dsp:cNvSpPr/>
      </dsp:nvSpPr>
      <dsp:spPr>
        <a:xfrm>
          <a:off x="6735155" y="1227765"/>
          <a:ext cx="1907362" cy="2176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Building Sequential Models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Preprocessing: Emphasize the importance of data preprocessing (e.g., padding sequences, normalizing data) when working with sequential models.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Training &amp; Evaluation: Demonstrating how to train the model, adjust hyperparameters, and evaluate its performance.</a:t>
          </a:r>
        </a:p>
      </dsp:txBody>
      <dsp:txXfrm>
        <a:off x="6735155" y="1227765"/>
        <a:ext cx="1907362" cy="2176511"/>
      </dsp:txXfrm>
    </dsp:sp>
    <dsp:sp modelId="{34382E8A-D1EE-45DF-B4C3-BB317C8ECC68}">
      <dsp:nvSpPr>
        <dsp:cNvPr id="0" name=""/>
        <dsp:cNvSpPr/>
      </dsp:nvSpPr>
      <dsp:spPr>
        <a:xfrm>
          <a:off x="8976306" y="0"/>
          <a:ext cx="667577" cy="6207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C9044-BA0C-4F3F-B33B-CC648EB86529}">
      <dsp:nvSpPr>
        <dsp:cNvPr id="0" name=""/>
        <dsp:cNvSpPr/>
      </dsp:nvSpPr>
      <dsp:spPr>
        <a:xfrm>
          <a:off x="8976306" y="756744"/>
          <a:ext cx="1907362" cy="407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Advanced Topics:</a:t>
          </a:r>
          <a:endParaRPr lang="en-US" sz="1400" kern="1200"/>
        </a:p>
      </dsp:txBody>
      <dsp:txXfrm>
        <a:off x="8976306" y="756744"/>
        <a:ext cx="1907362" cy="407771"/>
      </dsp:txXfrm>
    </dsp:sp>
    <dsp:sp modelId="{E767D5B2-3B43-4F72-AC70-21338F7514DB}">
      <dsp:nvSpPr>
        <dsp:cNvPr id="0" name=""/>
        <dsp:cNvSpPr/>
      </dsp:nvSpPr>
      <dsp:spPr>
        <a:xfrm>
          <a:off x="8976306" y="1227765"/>
          <a:ext cx="1907362" cy="2176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Sequential vs. Non-Sequential Data</a:t>
          </a:r>
          <a:r>
            <a:rPr lang="en-US" sz="1100" kern="1200" dirty="0"/>
            <a:t>: Discussing the differences in handling sequential vs. non-sequential data and when to use each type of model.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Attention Mechanism</a:t>
          </a:r>
          <a:r>
            <a:rPr lang="en-US" sz="1100" kern="1200" dirty="0"/>
            <a:t>: Introducing attention mechanisms and how they improve model performance in tasks like machine translation.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Transformers</a:t>
          </a:r>
          <a:r>
            <a:rPr lang="en-US" sz="1100" kern="1200"/>
            <a:t>: An overview of transformers, which have largely replaced RNNs in many applications.</a:t>
          </a:r>
        </a:p>
      </dsp:txBody>
      <dsp:txXfrm>
        <a:off x="8976306" y="1227765"/>
        <a:ext cx="1907362" cy="2176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8D2B9-021C-4808-A6AC-87E3DEAD8CE9}">
      <dsp:nvSpPr>
        <dsp:cNvPr id="0" name=""/>
        <dsp:cNvSpPr/>
      </dsp:nvSpPr>
      <dsp:spPr>
        <a:xfrm>
          <a:off x="0" y="13509"/>
          <a:ext cx="4166509" cy="1853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Definition</a:t>
          </a:r>
          <a:r>
            <a:rPr lang="en-US" sz="1800" b="0" i="0" kern="1200"/>
            <a:t>: A Neural Network (NN) is a group of interconnected artificial or natural neurons that uses a mathematical or computational model for data modeling or decision making.</a:t>
          </a:r>
          <a:endParaRPr lang="en-US" sz="1800" kern="1200"/>
        </a:p>
      </dsp:txBody>
      <dsp:txXfrm>
        <a:off x="90470" y="103979"/>
        <a:ext cx="3985569" cy="1672340"/>
      </dsp:txXfrm>
    </dsp:sp>
    <dsp:sp modelId="{B8DE27CA-BB40-4924-8E59-F44DAF344104}">
      <dsp:nvSpPr>
        <dsp:cNvPr id="0" name=""/>
        <dsp:cNvSpPr/>
      </dsp:nvSpPr>
      <dsp:spPr>
        <a:xfrm>
          <a:off x="0" y="1918629"/>
          <a:ext cx="4166509" cy="1853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Applications</a:t>
          </a:r>
          <a:r>
            <a:rPr lang="en-US" sz="1800" b="0" i="0" kern="1200"/>
            <a:t>: They can be used to model complex relationships between inputs and outputs or to find patterns in data.</a:t>
          </a:r>
          <a:endParaRPr lang="en-US" sz="1800" kern="1200"/>
        </a:p>
      </dsp:txBody>
      <dsp:txXfrm>
        <a:off x="90470" y="2009099"/>
        <a:ext cx="3985569" cy="1672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9A324-4669-4F33-ACAD-B9803E8B4505}">
      <dsp:nvSpPr>
        <dsp:cNvPr id="0" name=""/>
        <dsp:cNvSpPr/>
      </dsp:nvSpPr>
      <dsp:spPr>
        <a:xfrm>
          <a:off x="0" y="1324896"/>
          <a:ext cx="4166509" cy="11356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4C8F4-9378-40A7-8F3D-9467EECCEBBE}">
      <dsp:nvSpPr>
        <dsp:cNvPr id="0" name=""/>
        <dsp:cNvSpPr/>
      </dsp:nvSpPr>
      <dsp:spPr>
        <a:xfrm>
          <a:off x="343526" y="1580412"/>
          <a:ext cx="624594" cy="624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5E2DE-3D60-479A-BBB3-992E9655031A}">
      <dsp:nvSpPr>
        <dsp:cNvPr id="0" name=""/>
        <dsp:cNvSpPr/>
      </dsp:nvSpPr>
      <dsp:spPr>
        <a:xfrm>
          <a:off x="1311647" y="1324896"/>
          <a:ext cx="2854861" cy="11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87" tIns="120187" rIns="120187" bIns="12018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Deep learning is learning how to represent the data in a machine learning system</a:t>
          </a:r>
        </a:p>
      </dsp:txBody>
      <dsp:txXfrm>
        <a:off x="1311647" y="1324896"/>
        <a:ext cx="2854861" cy="113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3B3F7-FA8A-4DF2-A40C-CC6CD4A97E6F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88811-8A73-413D-BD71-DE8DFBF294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1954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Forward Propagation</a:t>
            </a:r>
            <a:r>
              <a:rPr lang="en-US" dirty="0"/>
              <a:t>: The process of passing inputs (e.g., x1x_1x1​ and x2x_2x2​) through the neural network to generate predictions.</a:t>
            </a:r>
          </a:p>
          <a:p>
            <a:r>
              <a:rPr lang="en-US" b="1" dirty="0"/>
              <a:t>Weights</a:t>
            </a:r>
            <a:r>
              <a:rPr lang="en-US" dirty="0"/>
              <a:t>: The parameters that adjust how strongly inputs influence the neurons in each layer.</a:t>
            </a:r>
          </a:p>
          <a:p>
            <a:r>
              <a:rPr lang="en-US" b="1" dirty="0"/>
              <a:t>Activation Functions (f)</a:t>
            </a:r>
            <a:r>
              <a:rPr lang="en-US" dirty="0"/>
              <a:t>: Non-linear functions applied to the weighted inputs (e.g., </a:t>
            </a:r>
            <a:r>
              <a:rPr lang="en-US" dirty="0" err="1"/>
              <a:t>ReLU</a:t>
            </a:r>
            <a:r>
              <a:rPr lang="en-US" dirty="0"/>
              <a:t> or Sigmoid) to introduce non-linearity in the model.</a:t>
            </a:r>
          </a:p>
          <a:p>
            <a:r>
              <a:rPr lang="en-US" b="1" dirty="0"/>
              <a:t>Predictions (</a:t>
            </a:r>
            <a:r>
              <a:rPr lang="en-US" b="1" dirty="0" err="1"/>
              <a:t>y′y'y</a:t>
            </a:r>
            <a:r>
              <a:rPr lang="en-US" b="1" dirty="0"/>
              <a:t>′)</a:t>
            </a:r>
            <a:r>
              <a:rPr lang="en-US" dirty="0"/>
              <a:t>: The output generated by the neural network after forward propagation.</a:t>
            </a:r>
          </a:p>
          <a:p>
            <a:r>
              <a:rPr lang="en-US" b="1" dirty="0"/>
              <a:t>True Values (</a:t>
            </a:r>
            <a:r>
              <a:rPr lang="en-US" b="1" dirty="0" err="1"/>
              <a:t>yyy</a:t>
            </a:r>
            <a:r>
              <a:rPr lang="en-US" b="1" dirty="0"/>
              <a:t>)</a:t>
            </a:r>
            <a:r>
              <a:rPr lang="en-US" dirty="0"/>
              <a:t>: The actual, ground truth values that the model aims to predict.</a:t>
            </a:r>
          </a:p>
          <a:p>
            <a:r>
              <a:rPr lang="en-US" b="1" dirty="0"/>
              <a:t>Loss Function</a:t>
            </a:r>
            <a:r>
              <a:rPr lang="en-US" dirty="0"/>
              <a:t>: A function that calculates the error between the predictions and the true values (e.g., Mean Squared Error).</a:t>
            </a:r>
          </a:p>
          <a:p>
            <a:r>
              <a:rPr lang="en-US" b="1" dirty="0"/>
              <a:t>Loss Score</a:t>
            </a:r>
            <a:r>
              <a:rPr lang="en-US" dirty="0"/>
              <a:t>: The numerical result of the loss function, indicating how far the predictions are from the true values.</a:t>
            </a:r>
          </a:p>
          <a:p>
            <a:r>
              <a:rPr lang="en-US" b="1" dirty="0"/>
              <a:t>Optimizer</a:t>
            </a:r>
            <a:r>
              <a:rPr lang="en-US" dirty="0"/>
              <a:t>: An algorithm (e.g., SGD or Adam) that adjusts the network's weights to minimize the loss score by computing gradients.</a:t>
            </a:r>
          </a:p>
          <a:p>
            <a:r>
              <a:rPr lang="en-US" b="1" dirty="0"/>
              <a:t>Backward Propagation</a:t>
            </a:r>
            <a:r>
              <a:rPr lang="en-US" dirty="0"/>
              <a:t>: The process of propagating the error back through the network to update the weights, using the optimizer.</a:t>
            </a:r>
          </a:p>
          <a:p>
            <a:r>
              <a:rPr lang="en-US" b="1" dirty="0"/>
              <a:t>Weight Update</a:t>
            </a:r>
            <a:r>
              <a:rPr lang="en-US" dirty="0"/>
              <a:t>: The adjustment of weights based on the gradients calculated during backpropagation to minimize the loss.</a:t>
            </a:r>
          </a:p>
          <a:p>
            <a:r>
              <a:rPr lang="en-US" b="1" dirty="0"/>
              <a:t>Iterative Process</a:t>
            </a:r>
            <a:r>
              <a:rPr lang="en-US" dirty="0"/>
              <a:t>: The cycle of forward and backward propagation continues until the loss function is minimized, optimizing the model.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8811-8A73-413D-BD71-DE8DFBF2947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732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https://blog.fastforwardlabs.com/2020/11/15/representation-learning-101-for-software-engineers.html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8811-8A73-413D-BD71-DE8DFBF2947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0824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https://sthalles.github.io/a-few-words-on-representation-learning/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8811-8A73-413D-BD71-DE8DFBF2947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03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93EF936-13CC-0B34-7768-758382C706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D014A-1B79-4030-9F10-AF66DE3FA9ED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7170" name="Rectangle 7">
            <a:extLst>
              <a:ext uri="{FF2B5EF4-FFF2-40B4-BE49-F238E27FC236}">
                <a16:creationId xmlns:a16="http://schemas.microsoft.com/office/drawing/2014/main" id="{8A2094B2-E4D3-5B86-C44C-CB1138B3FBA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1838" indent="-280988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25538" indent="-225425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76388" indent="-225425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25650" indent="-223838" defTabSz="917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2850" indent="-223838" defTabSz="917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40050" indent="-223838" defTabSz="917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7250" indent="-223838" defTabSz="917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54450" indent="-223838" defTabSz="917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0" hangingPunct="0"/>
            <a:fld id="{1CE4BFBA-A3DB-4AB2-A08D-7787747839B8}" type="slidenum">
              <a:rPr lang="en-US" altLang="en-US" sz="1200">
                <a:latin typeface="Times New Roman" panose="02020603050405020304" pitchFamily="18" charset="0"/>
              </a:rPr>
              <a:pPr algn="r" eaLnBrk="0" hangingPunct="0"/>
              <a:t>21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01583A0-7A9A-8963-5072-4B039ABB3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072188" cy="3416300"/>
          </a:xfrm>
          <a:ln w="12700" cap="flat">
            <a:solidFill>
              <a:schemeClr val="tx1"/>
            </a:solidFill>
          </a:ln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9D8183F9-B6A7-EE1D-D06F-E336269BD8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4800"/>
          </a:xfrm>
        </p:spPr>
        <p:txBody>
          <a:bodyPr lIns="84591" tIns="42296" rIns="84591" bIns="42296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31800" indent="-32385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dirty="0"/>
              <a:t>Basic unit in a neural network</a:t>
            </a:r>
          </a:p>
          <a:p>
            <a:pPr marL="431800" indent="-32385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dirty="0"/>
              <a:t>Linear separator</a:t>
            </a:r>
          </a:p>
          <a:p>
            <a:pPr marL="431800" indent="-32385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dirty="0"/>
              <a:t>Parts</a:t>
            </a: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dirty="0"/>
              <a:t>N inputs, x</a:t>
            </a:r>
            <a:r>
              <a:rPr lang="en-GB" altLang="en-US" baseline="-25000" dirty="0"/>
              <a:t>1</a:t>
            </a:r>
            <a:r>
              <a:rPr lang="en-GB" altLang="en-US" dirty="0"/>
              <a:t> ... </a:t>
            </a:r>
            <a:r>
              <a:rPr lang="en-GB" altLang="en-US" dirty="0" err="1"/>
              <a:t>x</a:t>
            </a:r>
            <a:r>
              <a:rPr lang="en-GB" altLang="en-US" baseline="-25000" dirty="0" err="1"/>
              <a:t>n</a:t>
            </a:r>
            <a:endParaRPr lang="en-GB" altLang="en-US" baseline="-25000" dirty="0"/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dirty="0"/>
              <a:t>Weights for each input, w</a:t>
            </a:r>
            <a:r>
              <a:rPr lang="en-GB" altLang="en-US" baseline="-25000" dirty="0"/>
              <a:t>1</a:t>
            </a:r>
            <a:r>
              <a:rPr lang="en-GB" altLang="en-US" dirty="0"/>
              <a:t> ... </a:t>
            </a:r>
            <a:r>
              <a:rPr lang="en-GB" altLang="en-US" dirty="0" err="1"/>
              <a:t>w</a:t>
            </a:r>
            <a:r>
              <a:rPr lang="en-GB" altLang="en-US" baseline="-25000" dirty="0" err="1"/>
              <a:t>n</a:t>
            </a:r>
            <a:endParaRPr lang="en-GB" altLang="en-US" baseline="-25000" dirty="0"/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dirty="0"/>
              <a:t>A bias input x</a:t>
            </a:r>
            <a:r>
              <a:rPr lang="en-GB" altLang="en-US" baseline="-25000" dirty="0"/>
              <a:t>0</a:t>
            </a:r>
            <a:r>
              <a:rPr lang="en-GB" altLang="en-US" dirty="0"/>
              <a:t> (constant) and associated weight w</a:t>
            </a:r>
            <a:r>
              <a:rPr lang="en-GB" altLang="en-US" baseline="-25000" dirty="0"/>
              <a:t>0</a:t>
            </a: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dirty="0"/>
              <a:t>Weighted sum of inputs, y = w</a:t>
            </a:r>
            <a:r>
              <a:rPr lang="en-GB" altLang="en-US" baseline="-25000" dirty="0"/>
              <a:t>0</a:t>
            </a:r>
            <a:r>
              <a:rPr lang="en-GB" altLang="en-US" dirty="0"/>
              <a:t>x</a:t>
            </a:r>
            <a:r>
              <a:rPr lang="en-GB" altLang="en-US" baseline="-25000" dirty="0"/>
              <a:t>0</a:t>
            </a:r>
            <a:r>
              <a:rPr lang="en-GB" altLang="en-US" dirty="0"/>
              <a:t> + w</a:t>
            </a:r>
            <a:r>
              <a:rPr lang="en-GB" altLang="en-US" baseline="-25000" dirty="0"/>
              <a:t>1</a:t>
            </a:r>
            <a:r>
              <a:rPr lang="en-GB" altLang="en-US" dirty="0"/>
              <a:t>x</a:t>
            </a:r>
            <a:r>
              <a:rPr lang="en-GB" altLang="en-US" baseline="-25000" dirty="0"/>
              <a:t>1</a:t>
            </a:r>
            <a:r>
              <a:rPr lang="en-GB" altLang="en-US" dirty="0"/>
              <a:t> + ... + </a:t>
            </a:r>
            <a:r>
              <a:rPr lang="en-GB" altLang="en-US" dirty="0" err="1"/>
              <a:t>w</a:t>
            </a:r>
            <a:r>
              <a:rPr lang="en-GB" altLang="en-US" baseline="-25000" dirty="0" err="1"/>
              <a:t>n</a:t>
            </a:r>
            <a:r>
              <a:rPr lang="en-GB" altLang="en-US" dirty="0" err="1"/>
              <a:t>x</a:t>
            </a:r>
            <a:r>
              <a:rPr lang="en-GB" altLang="en-US" baseline="-25000" dirty="0" err="1"/>
              <a:t>n</a:t>
            </a:r>
            <a:endParaRPr lang="en-GB" altLang="en-US" dirty="0"/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dirty="0"/>
              <a:t>A threshold function or activation function, </a:t>
            </a:r>
          </a:p>
          <a:p>
            <a:pPr marL="1295400" lvl="2" indent="-21590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dirty="0" err="1"/>
              <a:t>i.e</a:t>
            </a:r>
            <a:r>
              <a:rPr lang="en-GB" altLang="en-US" dirty="0"/>
              <a:t> 1 if y &gt; t, -1 if y &lt;= 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8811-8A73-413D-BD71-DE8DFBF29474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923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19E5FC7-E2BC-B352-0BD1-1E6ED52E6C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D862C-42AE-4F9F-8B95-6E2247F0DF7B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C40BFB7B-1507-205F-07E0-12E6BFF9E1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A713EE98-E719-EDB6-C132-6A8014AEA1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3D8350B-EDBC-5BC2-0B1D-C48E86876B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1BBCF8-57B6-4945-93CE-D2F875CB34AB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5C4AE6C9-BFD7-D936-0DFE-0F15C60E1B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F78B46A7-68A3-1479-685A-E03D20953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9D5F577-60C7-C703-2691-11EADAEE22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4CE808-044E-473B-AA0E-218E8E1888F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361B073C-49B9-4FD9-8118-9C48EE1C07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F7AC62E9-33C4-7502-1C26-ABE45BD75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of a Simple Computation Graph: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Inputs</a:t>
            </a:r>
            <a:r>
              <a:rPr lang="en-US" dirty="0"/>
              <a:t>: x1,x2x_1, x_2x1​,x2​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Weights</a:t>
            </a:r>
            <a:r>
              <a:rPr lang="en-US" dirty="0"/>
              <a:t>: w1,w2w_1, w_2w1​,w2​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Operations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Multiply each input by its weight: x1×w1x_1 \times w_1x1​×w1​, x2×w2x_2 \times w_2x2​×w2​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Sum the results: x1w1+x2w2x_1w_1 + x_2w_2x1​w1​+x2​w2​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 an activation function: σ(x1w1+x2w2)\sigma(x_1w_1 + x_2w_2)σ(x1​w1​+x2​w2​)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88811-8A73-413D-BD71-DE8DFBF29474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95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856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929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4884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4788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0491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975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3374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842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0071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4F74-E67D-2D73-FBD9-5E67D30EA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05840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2D543-1953-65DB-3C85-A2E8055A9D7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990600"/>
            <a:ext cx="5384800" cy="5173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62265-C766-0F94-BC59-A3E3D99B0F7F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990600"/>
            <a:ext cx="5384800" cy="2509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0A5D31-B601-3077-E147-978D13DF5F4F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3652839"/>
            <a:ext cx="5384800" cy="2511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43B6A8-5D9D-239D-A179-AC03551E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1C817A-FE2F-BE29-184D-58519668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19C311-AD30-A145-5FBF-EEA3C8AB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3FBC378-D008-4BF0-932D-0F34999D96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24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875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21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08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579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8141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128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42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377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F5A9DC3-C10D-441F-9A83-A828C36EF89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019C3-18CA-4F36-92A2-CA66EEBD6D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236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CP1vGoCdYU?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A993C9-5C66-C914-0370-F328AE1AB5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1280C-B407-5ED6-9853-757E1FE3E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5300" dirty="0"/>
              <a:t>COSC41000</a:t>
            </a:r>
            <a:br>
              <a:rPr lang="en-CA" dirty="0"/>
            </a:br>
            <a:r>
              <a:rPr lang="en-CA" dirty="0"/>
              <a:t>Deep Learning for</a:t>
            </a:r>
            <a:br>
              <a:rPr lang="en-CA" dirty="0"/>
            </a:br>
            <a:r>
              <a:rPr lang="en-CA" dirty="0"/>
              <a:t>Sequential Analysis</a:t>
            </a:r>
            <a:br>
              <a:rPr lang="en-CA" dirty="0"/>
            </a:br>
            <a:r>
              <a:rPr lang="en-CA" sz="2200" dirty="0"/>
              <a:t>Fall 2024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39008-7F15-BF3D-3EBF-16F5DFA17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Dr. Priyamvada (Pia) Tripathi</a:t>
            </a:r>
          </a:p>
          <a:p>
            <a:r>
              <a:rPr lang="en-CA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to deep learning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8563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DC35-355D-98D3-873D-90CEAD8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Deep( Representation)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79E41-E86A-252B-BC5A-4C01FC76C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437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AA5EF-54DB-6A85-63EC-374DE4B2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7" y="287560"/>
            <a:ext cx="4166510" cy="1622321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EBEBEB"/>
                </a:solidFill>
              </a:rPr>
              <a:t>Data representation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4" name="Picture 3" descr="A math equation with a circle and numbers&#10;&#10;Description automatically generated with medium confidence">
            <a:extLst>
              <a:ext uri="{FF2B5EF4-FFF2-40B4-BE49-F238E27FC236}">
                <a16:creationId xmlns:a16="http://schemas.microsoft.com/office/drawing/2014/main" id="{184C6F6D-AA91-16C4-2B32-0DA8C6D7A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2713701"/>
            <a:ext cx="5449889" cy="1430594"/>
          </a:xfrm>
          <a:prstGeom prst="rect">
            <a:avLst/>
          </a:prstGeom>
          <a:noFill/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2045E-A1B2-83BE-850C-288CD8590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143000"/>
            <a:ext cx="4166509" cy="508081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EBEBEB"/>
                </a:solidFill>
              </a:rPr>
              <a:t>The goal of NN is to learn 𝑓 or data representation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EBEBEB"/>
                </a:solidFill>
              </a:rPr>
              <a:t>Function 𝑓 determines how the input data is transformed at each neuron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EBEBEB"/>
                </a:solidFill>
              </a:rPr>
              <a:t>The way 𝑓 transforms data contributes to the decision boundaries the network “learns”.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EBEBEB"/>
                </a:solidFill>
              </a:rPr>
              <a:t>𝑓 is responsible for transforming data into meaningful representations at each layer of the network. </a:t>
            </a:r>
          </a:p>
        </p:txBody>
      </p:sp>
    </p:spTree>
    <p:extLst>
      <p:ext uri="{BB962C8B-B14F-4D97-AF65-F5344CB8AC3E}">
        <p14:creationId xmlns:p14="http://schemas.microsoft.com/office/powerpoint/2010/main" val="266648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18996-B8A3-4CCD-4F6B-B2CDF97FA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EBEBEB"/>
                </a:solidFill>
              </a:rPr>
              <a:t>ML vs DL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6E94C-4C1E-E8D1-621E-245F633C5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794032"/>
            <a:ext cx="5449889" cy="3269933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FC3C4-B704-E337-6705-C0C864FA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21840"/>
            <a:ext cx="4166509" cy="42019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In traditional machine learning, feature extraction is often done manually, </a:t>
            </a:r>
          </a:p>
          <a:p>
            <a:r>
              <a:rPr lang="en-US" dirty="0">
                <a:solidFill>
                  <a:srgbClr val="EBEBEB"/>
                </a:solidFill>
              </a:rPr>
              <a:t>but in deep learning, the DNN (Deep Neural Network) models learn to extract numerical representations (known as feature embeddings) from raw data automatically.</a:t>
            </a:r>
          </a:p>
          <a:p>
            <a:endParaRPr lang="en-CA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1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6502-C9C3-D669-2B7E-62746DB7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(Representation) Learning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6181B-B5FA-B8C9-31A3-F3A12F36B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12490"/>
            <a:ext cx="8946541" cy="4635909"/>
          </a:xfrm>
        </p:spPr>
        <p:txBody>
          <a:bodyPr>
            <a:normAutofit/>
          </a:bodyPr>
          <a:lstStyle/>
          <a:p>
            <a:r>
              <a:rPr lang="en-US" dirty="0"/>
              <a:t>Representation learning refers to the process where a deep learning model automatically extracts features or representations from raw input data (such as images, text, or audio) in a way that makes it easier for the model to perform a task (like classification, regression, or pattern recognition).</a:t>
            </a:r>
          </a:p>
          <a:p>
            <a:pPr lvl="1"/>
            <a:r>
              <a:rPr lang="en-US" dirty="0"/>
              <a:t>For example, in image recognition, the early layers of a deep neural network might learn to detect edges or shapes, while deeper layers learn to represent more abstract features like eyes or faces.</a:t>
            </a:r>
          </a:p>
          <a:p>
            <a:pPr lvl="1"/>
            <a:r>
              <a:rPr lang="en-US" dirty="0"/>
              <a:t>These numerical representations (or embeddings) are highly structured and useful for solving various tasks.</a:t>
            </a:r>
          </a:p>
        </p:txBody>
      </p:sp>
    </p:spTree>
    <p:extLst>
      <p:ext uri="{BB962C8B-B14F-4D97-AF65-F5344CB8AC3E}">
        <p14:creationId xmlns:p14="http://schemas.microsoft.com/office/powerpoint/2010/main" val="120743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61309-5679-1E25-8DD3-1F449159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EBEBEB"/>
                </a:solidFill>
              </a:rPr>
              <a:t>Deep Learning Definition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5103B-0A82-5308-80DB-401278E8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766" y="647698"/>
            <a:ext cx="5006341" cy="5562601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D65F017-28B5-0484-8C18-A0D50DA16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211089"/>
              </p:ext>
            </p:extLst>
          </p:nvPr>
        </p:nvGraphicFramePr>
        <p:xfrm>
          <a:off x="648931" y="2438400"/>
          <a:ext cx="416650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725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3A157-2649-F85D-7500-7C7E4253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600">
                <a:solidFill>
                  <a:srgbClr val="EBEBEB"/>
                </a:solidFill>
              </a:rPr>
              <a:t>Data representations matter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484F7-F526-9249-91D5-00C90AEA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2638765"/>
            <a:ext cx="5449889" cy="1580467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CCBB4-BBAF-4501-54D6-566DBAC2B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EBEBEB"/>
                </a:solidFill>
              </a:rPr>
              <a:t>Deep Neural Networks (DNNs) have become a particularly useful tool in building intelligent systems that simplify cognitive tasks for users. 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rgbClr val="EBEBEB"/>
                </a:solidFill>
              </a:rPr>
              <a:t>The performance of many of these systems is gated on their ability </a:t>
            </a:r>
            <a:r>
              <a:rPr lang="en-US" sz="1600" b="1">
                <a:solidFill>
                  <a:srgbClr val="EBEBEB"/>
                </a:solidFill>
              </a:rPr>
              <a:t>to create representations (or features) of data with semantic meaning </a:t>
            </a:r>
            <a:r>
              <a:rPr lang="en-US" sz="1600">
                <a:solidFill>
                  <a:srgbClr val="EBEBEB"/>
                </a:solidFill>
              </a:rPr>
              <a:t>- numbers that truly encode the meaning of each data point with respect to the current task. 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rgbClr val="EBEBEB"/>
                </a:solidFill>
              </a:rPr>
              <a:t>DNN models are the tool of choice in realizing such systems, because </a:t>
            </a:r>
            <a:r>
              <a:rPr lang="en-US" sz="1600" b="1">
                <a:solidFill>
                  <a:srgbClr val="EBEBEB"/>
                </a:solidFill>
              </a:rPr>
              <a:t>they excel at learning semantically meaningful representations</a:t>
            </a:r>
            <a:r>
              <a:rPr lang="en-US" sz="1600">
                <a:solidFill>
                  <a:srgbClr val="EBEBEB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875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76CCF-75A1-3D2C-64C8-67C53FEB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EBEBEB"/>
                </a:solidFill>
              </a:rPr>
              <a:t>Data Representation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8C5C8-5664-8E32-81B4-6B9BF737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155087"/>
            <a:ext cx="5449889" cy="2547823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B7DE6-8304-1556-2EDE-CE2480EF7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 simple transformation, e.g. squaring the values of the raw features, may be enough to solve the problem.</a:t>
            </a:r>
            <a:endParaRPr lang="en-CA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071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A14CD-9B29-3DA3-702B-E20DD1D6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55" y="331839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400" dirty="0">
                <a:solidFill>
                  <a:srgbClr val="EBEBEB"/>
                </a:solidFill>
              </a:rPr>
              <a:t>DL representation example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0D290-CF4C-F55A-1FA8-CF8B2A786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3992" y="1766783"/>
            <a:ext cx="5449889" cy="3324431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8E77-57D4-90FA-A1D7-EE24917B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249680"/>
            <a:ext cx="4166509" cy="497413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EBEBEB"/>
                </a:solidFill>
              </a:rPr>
              <a:t>If we decide to build a spam email detector, passing a large body of raw, unstructured email data to the classifier will not help. </a:t>
            </a:r>
          </a:p>
          <a:p>
            <a:pPr lvl="1">
              <a:lnSpc>
                <a:spcPct val="90000"/>
              </a:lnSpc>
            </a:pPr>
            <a:r>
              <a:rPr lang="en-US" sz="1050" dirty="0">
                <a:solidFill>
                  <a:srgbClr val="EBEBEB"/>
                </a:solidFill>
              </a:rPr>
              <a:t>Instead, we need to find a different way to represent the text in a structured manner before feeding it to the classifier.</a:t>
            </a:r>
          </a:p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EBEBEB"/>
                </a:solidFill>
              </a:rPr>
              <a:t>A commonly used representation for this type of task is the Term-Document Matrix (TDM).</a:t>
            </a:r>
          </a:p>
          <a:p>
            <a:pPr lvl="1">
              <a:lnSpc>
                <a:spcPct val="90000"/>
              </a:lnSpc>
            </a:pPr>
            <a:r>
              <a:rPr lang="en-US" sz="1050" dirty="0">
                <a:solidFill>
                  <a:srgbClr val="EBEBEB"/>
                </a:solidFill>
              </a:rPr>
              <a:t>The Term-Document Matrix represents the email data as a matrix where each row corresponds to a document (email) and each column corresponds to a unique word (term) from the entire collection of emails. </a:t>
            </a:r>
          </a:p>
          <a:p>
            <a:pPr lvl="1">
              <a:lnSpc>
                <a:spcPct val="90000"/>
              </a:lnSpc>
            </a:pPr>
            <a:r>
              <a:rPr lang="en-US" sz="1050" b="1" dirty="0">
                <a:solidFill>
                  <a:srgbClr val="EBEBEB"/>
                </a:solidFill>
              </a:rPr>
              <a:t>The entries in the matrix typically represent the frequency (or weighted frequency, such as Term Frequency-Inverse Document Frequency, or TF-IDF) of each word in each email.</a:t>
            </a:r>
          </a:p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EBEBEB"/>
                </a:solidFill>
              </a:rPr>
              <a:t>By representing the text in this matrix format, the classifier can easily capture the significance of each word across different emails. </a:t>
            </a:r>
          </a:p>
          <a:p>
            <a:pPr lvl="1">
              <a:lnSpc>
                <a:spcPct val="90000"/>
              </a:lnSpc>
            </a:pPr>
            <a:r>
              <a:rPr lang="en-US" sz="1050" dirty="0">
                <a:solidFill>
                  <a:srgbClr val="EBEBEB"/>
                </a:solidFill>
              </a:rPr>
              <a:t>The matrix transforms the text into a numerical format that deep learning models can process.</a:t>
            </a:r>
          </a:p>
          <a:p>
            <a:pPr lvl="1">
              <a:lnSpc>
                <a:spcPct val="90000"/>
              </a:lnSpc>
            </a:pPr>
            <a:r>
              <a:rPr lang="en-US" sz="1050" b="1" dirty="0">
                <a:solidFill>
                  <a:srgbClr val="EBEBEB"/>
                </a:solidFill>
              </a:rPr>
              <a:t>Each entry in the matrix allows the model to evaluate how often specific words occur in each email and whether their patterns or frequencies correspond to spam characteristics. </a:t>
            </a:r>
          </a:p>
          <a:p>
            <a:pPr lvl="1">
              <a:lnSpc>
                <a:spcPct val="90000"/>
              </a:lnSpc>
            </a:pPr>
            <a:r>
              <a:rPr lang="en-US" sz="1050" dirty="0">
                <a:solidFill>
                  <a:srgbClr val="EBEBEB"/>
                </a:solidFill>
              </a:rPr>
              <a:t>This structured representation helps deep learning models recognize patterns in the text data, improving the accuracy of spam detection.</a:t>
            </a:r>
            <a:endParaRPr lang="en-CA" sz="105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37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FF3-4209-5639-66E5-99ED100E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 </a:t>
            </a:r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4C8E-8213-ED2E-582B-52CF9748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07690"/>
            <a:ext cx="8946541" cy="49407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Quality and Quantity: </a:t>
            </a:r>
          </a:p>
          <a:p>
            <a:pPr lvl="1"/>
            <a:r>
              <a:rPr lang="en-US" dirty="0"/>
              <a:t>Deep learning models need large amounts of clean, labeled data for effective training.</a:t>
            </a:r>
          </a:p>
          <a:p>
            <a:r>
              <a:rPr lang="en-US" dirty="0"/>
              <a:t>Curse of Dimensionality: </a:t>
            </a:r>
          </a:p>
          <a:p>
            <a:pPr lvl="1"/>
            <a:r>
              <a:rPr lang="en-US" dirty="0"/>
              <a:t>High-dimensional data (like images or text) can lead to overfitting and make learning difficult.</a:t>
            </a:r>
          </a:p>
          <a:p>
            <a:r>
              <a:rPr lang="en-US" dirty="0"/>
              <a:t>Handling Different Types of Data:</a:t>
            </a:r>
          </a:p>
          <a:p>
            <a:pPr lvl="1"/>
            <a:r>
              <a:rPr lang="en-US" dirty="0"/>
              <a:t>Sequential Data (like text or time series) is particularly challenging. Models need to understand both the current input and the context from previous inputs.</a:t>
            </a:r>
          </a:p>
          <a:p>
            <a:pPr lvl="1"/>
            <a:r>
              <a:rPr lang="en-US" dirty="0"/>
              <a:t>For example, the meaning of a word depends on the words before it, and stock prices depend on past trends.</a:t>
            </a:r>
          </a:p>
          <a:p>
            <a:r>
              <a:rPr lang="en-US" dirty="0"/>
              <a:t>Deep Learning Models:</a:t>
            </a:r>
          </a:p>
          <a:p>
            <a:pPr lvl="1"/>
            <a:r>
              <a:rPr lang="en-US" dirty="0"/>
              <a:t>RNNs, LSTMs, and Transformers are designed to handle sequential data.</a:t>
            </a:r>
          </a:p>
          <a:p>
            <a:pPr lvl="1"/>
            <a:r>
              <a:rPr lang="en-US" dirty="0"/>
              <a:t>They attempt to "remember" past inputs, but struggle with long-term dependencies, making it difficult to process long sequences accurately.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720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D0CE9-BB1D-B681-7A31-23F24883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600">
                <a:solidFill>
                  <a:srgbClr val="EBEBEB"/>
                </a:solidFill>
              </a:rPr>
              <a:t>Layered Learning in DNNs</a:t>
            </a:r>
          </a:p>
        </p:txBody>
      </p:sp>
      <p:sp>
        <p:nvSpPr>
          <p:cNvPr id="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098B8-E4EF-8408-2793-B5B1D8906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228606"/>
            <a:ext cx="5449889" cy="4400784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954AF-145D-619A-E013-FA5A48B9F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28800"/>
            <a:ext cx="4166509" cy="43950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DNNs use multiple layers of neurons to progressively transform raw data into more abstract and informative representations. 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Each layer learns to map data in a way that makes the final task (e.g., classification, translation, recommendation) easier.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Thus, the neurons of the first layers may learn programs that can detect edges and contours from the high-frequency input, and as the features traverse the hierarchy of layers, the subsequent neurons combine the pre-existing knowledge to learn more complex programs that can detect object parts. 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EBEBEB"/>
              </a:solidFill>
            </a:endParaRPr>
          </a:p>
          <a:p>
            <a:pPr>
              <a:lnSpc>
                <a:spcPct val="90000"/>
              </a:lnSpc>
            </a:pPr>
            <a:endParaRPr lang="en-CA" sz="16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108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7C96C-A6C1-0A3E-341A-78604422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EBEBEB"/>
                </a:solidFill>
              </a:rPr>
              <a:t>Course 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C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1C00AF-74CD-82C8-D23F-12E141973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2669600"/>
              </p:ext>
            </p:extLst>
          </p:nvPr>
        </p:nvGraphicFramePr>
        <p:xfrm>
          <a:off x="648930" y="2402308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1414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DC35-355D-98D3-873D-90CEAD8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of 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79E41-E86A-252B-BC5A-4C01FC76C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7947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4098">
            <a:extLst>
              <a:ext uri="{FF2B5EF4-FFF2-40B4-BE49-F238E27FC236}">
                <a16:creationId xmlns:a16="http://schemas.microsoft.com/office/drawing/2014/main" id="{63289A0A-3933-421C-DCFB-E97F4400EC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0963" y="185738"/>
            <a:ext cx="9404350" cy="1400175"/>
          </a:xfrm>
          <a:noFill/>
        </p:spPr>
        <p:txBody>
          <a:bodyPr vert="horz" lIns="92075" tIns="46038" rIns="92075" bIns="46038" rtlCol="0" anchor="t">
            <a:noAutofit/>
          </a:bodyPr>
          <a:lstStyle/>
          <a:p>
            <a:r>
              <a:rPr lang="en-US" altLang="en-US" dirty="0"/>
              <a:t>A  Neuron (= a perceptron)</a:t>
            </a:r>
          </a:p>
        </p:txBody>
      </p:sp>
      <p:sp>
        <p:nvSpPr>
          <p:cNvPr id="6150" name="Rectangle 4099">
            <a:extLst>
              <a:ext uri="{FF2B5EF4-FFF2-40B4-BE49-F238E27FC236}">
                <a16:creationId xmlns:a16="http://schemas.microsoft.com/office/drawing/2014/main" id="{0F97A8A6-BE59-00AF-00DE-EEA631BC388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88193" y="5032374"/>
            <a:ext cx="7858125" cy="696913"/>
          </a:xfrm>
          <a:noFill/>
        </p:spPr>
        <p:txBody>
          <a:bodyPr vert="horz" lIns="92075" tIns="46038" rIns="92075" bIns="46038" rtlCol="0"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The </a:t>
            </a:r>
            <a:r>
              <a:rPr lang="en-US" altLang="en-US" sz="2200" i="1" dirty="0"/>
              <a:t>n</a:t>
            </a:r>
            <a:r>
              <a:rPr lang="en-US" altLang="en-US" sz="2200" dirty="0"/>
              <a:t>-dimensional input vector </a:t>
            </a:r>
            <a:r>
              <a:rPr lang="en-US" altLang="en-US" sz="2200" b="1" dirty="0">
                <a:ea typeface="HYGungSo-Bold" pitchFamily="18" charset="-127"/>
              </a:rPr>
              <a:t>x</a:t>
            </a:r>
            <a:r>
              <a:rPr lang="en-US" altLang="en-US" sz="2200" dirty="0"/>
              <a:t> is mapped into variable y by means of the scalar product and a nonlinear function mapping</a:t>
            </a:r>
          </a:p>
        </p:txBody>
      </p:sp>
      <p:graphicFrame>
        <p:nvGraphicFramePr>
          <p:cNvPr id="6185" name="Object 4134">
            <a:extLst>
              <a:ext uri="{FF2B5EF4-FFF2-40B4-BE49-F238E27FC236}">
                <a16:creationId xmlns:a16="http://schemas.microsoft.com/office/drawing/2014/main" id="{448D76C1-F1BE-E843-AA7C-177645FA3890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50011446"/>
              </p:ext>
            </p:extLst>
          </p:nvPr>
        </p:nvGraphicFramePr>
        <p:xfrm>
          <a:off x="8823325" y="3548063"/>
          <a:ext cx="2517775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660240" progId="Equation.3">
                  <p:embed/>
                </p:oleObj>
              </mc:Choice>
              <mc:Fallback>
                <p:oleObj name="Equation" r:id="rId3" imgW="1257120" imgH="660240" progId="Equation.3">
                  <p:embed/>
                  <p:pic>
                    <p:nvPicPr>
                      <p:cNvPr id="6185" name="Object 4134">
                        <a:extLst>
                          <a:ext uri="{FF2B5EF4-FFF2-40B4-BE49-F238E27FC236}">
                            <a16:creationId xmlns:a16="http://schemas.microsoft.com/office/drawing/2014/main" id="{448D76C1-F1BE-E843-AA7C-177645FA38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3325" y="3548063"/>
                        <a:ext cx="2517775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51" name="Group 4100">
            <a:extLst>
              <a:ext uri="{FF2B5EF4-FFF2-40B4-BE49-F238E27FC236}">
                <a16:creationId xmlns:a16="http://schemas.microsoft.com/office/drawing/2014/main" id="{02543513-2DA2-AC51-E994-1D078CF14235}"/>
              </a:ext>
            </a:extLst>
          </p:cNvPr>
          <p:cNvGrpSpPr>
            <a:grpSpLocks/>
          </p:cNvGrpSpPr>
          <p:nvPr/>
        </p:nvGrpSpPr>
        <p:grpSpPr bwMode="auto">
          <a:xfrm>
            <a:off x="1217612" y="1001712"/>
            <a:ext cx="8186738" cy="3883025"/>
            <a:chOff x="228" y="864"/>
            <a:chExt cx="5157" cy="2446"/>
          </a:xfrm>
        </p:grpSpPr>
        <p:sp>
          <p:nvSpPr>
            <p:cNvPr id="6152" name="Rectangle 4101">
              <a:extLst>
                <a:ext uri="{FF2B5EF4-FFF2-40B4-BE49-F238E27FC236}">
                  <a16:creationId xmlns:a16="http://schemas.microsoft.com/office/drawing/2014/main" id="{06286059-2B5E-749F-EF4E-9FF8D6E60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" y="882"/>
              <a:ext cx="1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3600" i="1"/>
                <a:t>t</a:t>
              </a:r>
              <a:endParaRPr lang="en-US" altLang="en-US" sz="3600" i="1" baseline="-25000"/>
            </a:p>
          </p:txBody>
        </p:sp>
        <p:sp>
          <p:nvSpPr>
            <p:cNvPr id="6153" name="Rectangle 4102">
              <a:extLst>
                <a:ext uri="{FF2B5EF4-FFF2-40B4-BE49-F238E27FC236}">
                  <a16:creationId xmlns:a16="http://schemas.microsoft.com/office/drawing/2014/main" id="{1B327B1D-267B-50E9-90E3-DDE3D8D89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9" y="864"/>
              <a:ext cx="233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en-US" sz="4400">
                  <a:latin typeface="Times New Roman" panose="02020603050405020304" pitchFamily="18" charset="0"/>
                </a:rPr>
                <a:t>-</a:t>
              </a:r>
            </a:p>
          </p:txBody>
        </p:sp>
        <p:grpSp>
          <p:nvGrpSpPr>
            <p:cNvPr id="6154" name="Group 4103">
              <a:extLst>
                <a:ext uri="{FF2B5EF4-FFF2-40B4-BE49-F238E27FC236}">
                  <a16:creationId xmlns:a16="http://schemas.microsoft.com/office/drawing/2014/main" id="{A3440CCB-9A84-CA2B-4AA8-743F69E3A5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" y="946"/>
              <a:ext cx="5157" cy="2364"/>
              <a:chOff x="228" y="946"/>
              <a:chExt cx="5157" cy="2364"/>
            </a:xfrm>
          </p:grpSpPr>
          <p:sp>
            <p:nvSpPr>
              <p:cNvPr id="6155" name="Oval 4104">
                <a:extLst>
                  <a:ext uri="{FF2B5EF4-FFF2-40B4-BE49-F238E27FC236}">
                    <a16:creationId xmlns:a16="http://schemas.microsoft.com/office/drawing/2014/main" id="{33C60E7B-943D-6850-B60E-FE23EAEAC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" y="1090"/>
                <a:ext cx="480" cy="1584"/>
              </a:xfrm>
              <a:prstGeom prst="ellipse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>
                  <a:latin typeface="Tahoma" panose="020B0604030504040204" pitchFamily="34" charset="0"/>
                </a:endParaRPr>
              </a:p>
            </p:txBody>
          </p:sp>
          <p:sp>
            <p:nvSpPr>
              <p:cNvPr id="6156" name="Oval 4105">
                <a:extLst>
                  <a:ext uri="{FF2B5EF4-FFF2-40B4-BE49-F238E27FC236}">
                    <a16:creationId xmlns:a16="http://schemas.microsoft.com/office/drawing/2014/main" id="{F49EE5E0-F314-29C6-A294-A18BF0CD8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81"/>
                <a:ext cx="478" cy="1582"/>
              </a:xfrm>
              <a:prstGeom prst="ellipse">
                <a:avLst/>
              </a:prstGeom>
              <a:solidFill>
                <a:srgbClr val="66FFFF"/>
              </a:solidFill>
              <a:ln w="12700">
                <a:solidFill>
                  <a:srgbClr val="66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>
                  <a:latin typeface="Tahoma" panose="020B0604030504040204" pitchFamily="34" charset="0"/>
                </a:endParaRPr>
              </a:p>
            </p:txBody>
          </p:sp>
          <p:sp>
            <p:nvSpPr>
              <p:cNvPr id="6157" name="Line 4106">
                <a:extLst>
                  <a:ext uri="{FF2B5EF4-FFF2-40B4-BE49-F238E27FC236}">
                    <a16:creationId xmlns:a16="http://schemas.microsoft.com/office/drawing/2014/main" id="{CEA96648-F2B4-CD0A-3704-12A41336D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8" y="1895"/>
                <a:ext cx="68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6158" name="Rectangle 4107">
                <a:extLst>
                  <a:ext uri="{FF2B5EF4-FFF2-40B4-BE49-F238E27FC236}">
                    <a16:creationId xmlns:a16="http://schemas.microsoft.com/office/drawing/2014/main" id="{201877CC-D32B-5288-ED6E-1F932376E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5" y="1653"/>
                <a:ext cx="515" cy="488"/>
              </a:xfrm>
              <a:prstGeom prst="rect">
                <a:avLst/>
              </a:prstGeom>
              <a:solidFill>
                <a:srgbClr val="00FF99"/>
              </a:solidFill>
              <a:ln w="12700">
                <a:solidFill>
                  <a:srgbClr val="00FF99"/>
                </a:solidFill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4400" i="1">
                    <a:latin typeface="Times New Roman" panose="02020603050405020304" pitchFamily="18" charset="0"/>
                  </a:rPr>
                  <a:t>f</a:t>
                </a:r>
              </a:p>
            </p:txBody>
          </p:sp>
          <p:sp>
            <p:nvSpPr>
              <p:cNvPr id="6159" name="Line 4108">
                <a:extLst>
                  <a:ext uri="{FF2B5EF4-FFF2-40B4-BE49-F238E27FC236}">
                    <a16:creationId xmlns:a16="http://schemas.microsoft.com/office/drawing/2014/main" id="{AFD064AD-A07E-5E49-A318-CD429817E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905"/>
                <a:ext cx="9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6160" name="Rectangle 4109">
                <a:extLst>
                  <a:ext uri="{FF2B5EF4-FFF2-40B4-BE49-F238E27FC236}">
                    <a16:creationId xmlns:a16="http://schemas.microsoft.com/office/drawing/2014/main" id="{D7AE1626-4C01-33CE-AE55-04CDE2F8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" y="2786"/>
                <a:ext cx="909" cy="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b="1">
                    <a:latin typeface="Times New Roman" panose="02020603050405020304" pitchFamily="18" charset="0"/>
                  </a:rPr>
                  <a:t>weighted </a:t>
                </a:r>
              </a:p>
              <a:p>
                <a:pPr algn="ctr" eaLnBrk="0" hangingPunct="0"/>
                <a:r>
                  <a:rPr lang="en-US" altLang="en-US" sz="2400" b="1">
                    <a:latin typeface="Times New Roman" panose="02020603050405020304" pitchFamily="18" charset="0"/>
                  </a:rPr>
                  <a:t>sum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61" name="Rectangle 4110">
                <a:extLst>
                  <a:ext uri="{FF2B5EF4-FFF2-40B4-BE49-F238E27FC236}">
                    <a16:creationId xmlns:a16="http://schemas.microsoft.com/office/drawing/2014/main" id="{B6AE6F76-892F-6236-F9DA-FA2C5FF3D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" y="2786"/>
                <a:ext cx="795" cy="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b="1">
                    <a:latin typeface="Times New Roman" panose="02020603050405020304" pitchFamily="18" charset="0"/>
                  </a:rPr>
                  <a:t>Input</a:t>
                </a:r>
              </a:p>
              <a:p>
                <a:pPr algn="ctr" eaLnBrk="0" hangingPunct="0"/>
                <a:r>
                  <a:rPr lang="en-US" altLang="en-US" sz="2400" b="1">
                    <a:latin typeface="Times New Roman" panose="02020603050405020304" pitchFamily="18" charset="0"/>
                  </a:rPr>
                  <a:t>vector </a:t>
                </a:r>
                <a:r>
                  <a:rPr lang="en-US" altLang="en-US" sz="2400" b="1">
                    <a:latin typeface="Tahoma" panose="020B0604030504040204" pitchFamily="34" charset="0"/>
                    <a:ea typeface="HYGungSo-Bold" pitchFamily="18" charset="-127"/>
                  </a:rPr>
                  <a:t>x</a:t>
                </a:r>
              </a:p>
            </p:txBody>
          </p:sp>
          <p:sp>
            <p:nvSpPr>
              <p:cNvPr id="6162" name="Rectangle 4111">
                <a:extLst>
                  <a:ext uri="{FF2B5EF4-FFF2-40B4-BE49-F238E27FC236}">
                    <a16:creationId xmlns:a16="http://schemas.microsoft.com/office/drawing/2014/main" id="{D08451E7-875B-303A-2F76-5FB03143A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3" y="2027"/>
                <a:ext cx="80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b="1">
                    <a:latin typeface="Times New Roman" panose="02020603050405020304" pitchFamily="18" charset="0"/>
                  </a:rPr>
                  <a:t>output </a:t>
                </a:r>
                <a:r>
                  <a:rPr lang="en-US" altLang="en-US" sz="2400" b="1" i="1">
                    <a:latin typeface="Times New Roman" panose="02020603050405020304" pitchFamily="18" charset="0"/>
                  </a:rPr>
                  <a:t>y</a:t>
                </a:r>
                <a:endParaRPr lang="en-US" altLang="en-US" sz="24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63" name="Rectangle 4112">
                <a:extLst>
                  <a:ext uri="{FF2B5EF4-FFF2-40B4-BE49-F238E27FC236}">
                    <a16:creationId xmlns:a16="http://schemas.microsoft.com/office/drawing/2014/main" id="{91212FF5-15C4-4C90-8150-77062B347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4" y="2786"/>
                <a:ext cx="978" cy="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b="1">
                    <a:latin typeface="Times New Roman" panose="02020603050405020304" pitchFamily="18" charset="0"/>
                  </a:rPr>
                  <a:t>Activation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  <a:p>
                <a:pPr algn="ctr" eaLnBrk="0" hangingPunct="0"/>
                <a:r>
                  <a:rPr lang="en-US" altLang="en-US" sz="2400" b="1">
                    <a:latin typeface="Times New Roman" panose="02020603050405020304" pitchFamily="18" charset="0"/>
                  </a:rPr>
                  <a:t>function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64" name="Oval 4113">
                <a:extLst>
                  <a:ext uri="{FF2B5EF4-FFF2-40B4-BE49-F238E27FC236}">
                    <a16:creationId xmlns:a16="http://schemas.microsoft.com/office/drawing/2014/main" id="{CB605E4C-3607-5F2C-8FE0-7EB4EE5C2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5" y="946"/>
                <a:ext cx="401" cy="402"/>
              </a:xfrm>
              <a:prstGeom prst="ellipse">
                <a:avLst/>
              </a:prstGeom>
              <a:solidFill>
                <a:srgbClr val="00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65" name="Line 4114">
                <a:extLst>
                  <a:ext uri="{FF2B5EF4-FFF2-40B4-BE49-F238E27FC236}">
                    <a16:creationId xmlns:a16="http://schemas.microsoft.com/office/drawing/2014/main" id="{DEF48772-D246-136F-118E-21C339A02F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5" y="1350"/>
                <a:ext cx="0" cy="56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6166" name="Rectangle 4115">
                <a:extLst>
                  <a:ext uri="{FF2B5EF4-FFF2-40B4-BE49-F238E27FC236}">
                    <a16:creationId xmlns:a16="http://schemas.microsoft.com/office/drawing/2014/main" id="{B8384B90-22A4-B291-F237-FB73F597A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786"/>
                <a:ext cx="851" cy="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b="1">
                    <a:latin typeface="Times New Roman" panose="02020603050405020304" pitchFamily="18" charset="0"/>
                  </a:rPr>
                  <a:t>weight</a:t>
                </a:r>
              </a:p>
              <a:p>
                <a:pPr algn="ctr" eaLnBrk="0" hangingPunct="0"/>
                <a:r>
                  <a:rPr lang="en-US" altLang="en-US" sz="2400" b="1">
                    <a:latin typeface="Times New Roman" panose="02020603050405020304" pitchFamily="18" charset="0"/>
                  </a:rPr>
                  <a:t>vector </a:t>
                </a:r>
                <a:r>
                  <a:rPr lang="en-US" altLang="en-US" sz="2400" b="1">
                    <a:latin typeface="Tahoma" panose="020B0604030504040204" pitchFamily="34" charset="0"/>
                    <a:ea typeface="HYGungSo-Bold" pitchFamily="18" charset="-127"/>
                  </a:rPr>
                  <a:t>w</a:t>
                </a:r>
                <a:endParaRPr lang="en-US" altLang="en-US" sz="2400">
                  <a:latin typeface="Tahoma" panose="020B0604030504040204" pitchFamily="34" charset="0"/>
                  <a:ea typeface="HYGungSo-Bold" pitchFamily="18" charset="-127"/>
                </a:endParaRPr>
              </a:p>
            </p:txBody>
          </p:sp>
          <p:sp>
            <p:nvSpPr>
              <p:cNvPr id="6167" name="Freeform 4116">
                <a:extLst>
                  <a:ext uri="{FF2B5EF4-FFF2-40B4-BE49-F238E27FC236}">
                    <a16:creationId xmlns:a16="http://schemas.microsoft.com/office/drawing/2014/main" id="{42CF0C65-C9D9-2D25-37F6-222EDED23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1271"/>
                <a:ext cx="568" cy="1220"/>
              </a:xfrm>
              <a:custGeom>
                <a:avLst/>
                <a:gdLst>
                  <a:gd name="T0" fmla="*/ 0 w 568"/>
                  <a:gd name="T1" fmla="*/ 0 h 1220"/>
                  <a:gd name="T2" fmla="*/ 0 w 568"/>
                  <a:gd name="T3" fmla="*/ 1219 h 1220"/>
                  <a:gd name="T4" fmla="*/ 254 w 568"/>
                  <a:gd name="T5" fmla="*/ 1219 h 1220"/>
                  <a:gd name="T6" fmla="*/ 567 w 568"/>
                  <a:gd name="T7" fmla="*/ 632 h 1220"/>
                  <a:gd name="T8" fmla="*/ 254 w 568"/>
                  <a:gd name="T9" fmla="*/ 14 h 1220"/>
                  <a:gd name="T10" fmla="*/ 0 w 568"/>
                  <a:gd name="T11" fmla="*/ 0 h 12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8"/>
                  <a:gd name="T19" fmla="*/ 0 h 1220"/>
                  <a:gd name="T20" fmla="*/ 568 w 568"/>
                  <a:gd name="T21" fmla="*/ 1220 h 12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8" h="1220">
                    <a:moveTo>
                      <a:pt x="0" y="0"/>
                    </a:moveTo>
                    <a:lnTo>
                      <a:pt x="0" y="1219"/>
                    </a:lnTo>
                    <a:lnTo>
                      <a:pt x="254" y="1219"/>
                    </a:lnTo>
                    <a:lnTo>
                      <a:pt x="567" y="632"/>
                    </a:lnTo>
                    <a:lnTo>
                      <a:pt x="254" y="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CC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>
                  <a:latin typeface="Tahoma" panose="020B0604030504040204" pitchFamily="34" charset="0"/>
                </a:endParaRPr>
              </a:p>
            </p:txBody>
          </p:sp>
          <p:sp>
            <p:nvSpPr>
              <p:cNvPr id="6168" name="Rectangle 4117">
                <a:extLst>
                  <a:ext uri="{FF2B5EF4-FFF2-40B4-BE49-F238E27FC236}">
                    <a16:creationId xmlns:a16="http://schemas.microsoft.com/office/drawing/2014/main" id="{D20A2A6C-D3D1-58A7-9B3A-95BDAB807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" y="1667"/>
                <a:ext cx="321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3600">
                    <a:latin typeface="Symbol" panose="05050102010706020507" pitchFamily="18" charset="2"/>
                  </a:rPr>
                  <a:t>å</a:t>
                </a:r>
              </a:p>
            </p:txBody>
          </p:sp>
          <p:sp>
            <p:nvSpPr>
              <p:cNvPr id="6169" name="Line 4118">
                <a:extLst>
                  <a:ext uri="{FF2B5EF4-FFF2-40B4-BE49-F238E27FC236}">
                    <a16:creationId xmlns:a16="http://schemas.microsoft.com/office/drawing/2014/main" id="{96404AC5-D731-44EA-6315-4CAC115301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406"/>
                <a:ext cx="43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6170" name="Rectangle 4119">
                <a:extLst>
                  <a:ext uri="{FF2B5EF4-FFF2-40B4-BE49-F238E27FC236}">
                    <a16:creationId xmlns:a16="http://schemas.microsoft.com/office/drawing/2014/main" id="{D442E02F-3C2B-B7F8-2EDB-5DC199065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1259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>
                    <a:latin typeface="Times New Roman" panose="02020603050405020304" pitchFamily="18" charset="0"/>
                  </a:rPr>
                  <a:t>w</a:t>
                </a:r>
                <a:r>
                  <a:rPr lang="en-US" altLang="en-US" sz="2400" i="1" baseline="-25000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6171" name="Line 4120">
                <a:extLst>
                  <a:ext uri="{FF2B5EF4-FFF2-40B4-BE49-F238E27FC236}">
                    <a16:creationId xmlns:a16="http://schemas.microsoft.com/office/drawing/2014/main" id="{D67BF968-2EBF-F537-73A7-310047945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4" y="1406"/>
                <a:ext cx="43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6172" name="Line 4121">
                <a:extLst>
                  <a:ext uri="{FF2B5EF4-FFF2-40B4-BE49-F238E27FC236}">
                    <a16:creationId xmlns:a16="http://schemas.microsoft.com/office/drawing/2014/main" id="{D21C4EB4-78F7-163B-5059-6A5A9045C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1" y="1762"/>
                <a:ext cx="43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6173" name="Rectangle 4122">
                <a:extLst>
                  <a:ext uri="{FF2B5EF4-FFF2-40B4-BE49-F238E27FC236}">
                    <a16:creationId xmlns:a16="http://schemas.microsoft.com/office/drawing/2014/main" id="{6B0CA48C-A51C-9ED0-F4F1-CB0283558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" y="1615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>
                    <a:latin typeface="Times New Roman" panose="02020603050405020304" pitchFamily="18" charset="0"/>
                  </a:rPr>
                  <a:t>w</a:t>
                </a:r>
                <a:r>
                  <a:rPr lang="en-US" altLang="en-US" sz="2400" i="1" baseline="-25000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174" name="Line 4123">
                <a:extLst>
                  <a:ext uri="{FF2B5EF4-FFF2-40B4-BE49-F238E27FC236}">
                    <a16:creationId xmlns:a16="http://schemas.microsoft.com/office/drawing/2014/main" id="{D853161E-9B0E-E18A-5B09-3DF4CF1DAD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5" y="1762"/>
                <a:ext cx="43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6175" name="Line 4124">
                <a:extLst>
                  <a:ext uri="{FF2B5EF4-FFF2-40B4-BE49-F238E27FC236}">
                    <a16:creationId xmlns:a16="http://schemas.microsoft.com/office/drawing/2014/main" id="{7A6DE5E3-5C6C-72C9-C441-DD86B29F5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0" y="2346"/>
                <a:ext cx="43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6176" name="Rectangle 4125">
                <a:extLst>
                  <a:ext uri="{FF2B5EF4-FFF2-40B4-BE49-F238E27FC236}">
                    <a16:creationId xmlns:a16="http://schemas.microsoft.com/office/drawing/2014/main" id="{AF0093A6-6244-4151-B0CA-6B805014D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" y="2199"/>
                <a:ext cx="31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>
                    <a:latin typeface="Times New Roman" panose="02020603050405020304" pitchFamily="18" charset="0"/>
                  </a:rPr>
                  <a:t>w</a:t>
                </a:r>
                <a:r>
                  <a:rPr lang="en-US" altLang="en-US" sz="2400" i="1" baseline="-25000">
                    <a:latin typeface="Times New Roman" panose="02020603050405020304" pitchFamily="18" charset="0"/>
                  </a:rPr>
                  <a:t>n</a:t>
                </a:r>
              </a:p>
            </p:txBody>
          </p:sp>
          <p:sp>
            <p:nvSpPr>
              <p:cNvPr id="6177" name="Line 4126">
                <a:extLst>
                  <a:ext uri="{FF2B5EF4-FFF2-40B4-BE49-F238E27FC236}">
                    <a16:creationId xmlns:a16="http://schemas.microsoft.com/office/drawing/2014/main" id="{E180310C-108C-4159-1527-B26E01096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4" y="2346"/>
                <a:ext cx="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6178" name="Rectangle 4127">
                <a:extLst>
                  <a:ext uri="{FF2B5EF4-FFF2-40B4-BE49-F238E27FC236}">
                    <a16:creationId xmlns:a16="http://schemas.microsoft.com/office/drawing/2014/main" id="{2C4E8B6A-C0FC-71B0-D279-5F2F270FF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" y="1231"/>
                <a:ext cx="26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2400" i="1" baseline="-25000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6179" name="Rectangle 4128">
                <a:extLst>
                  <a:ext uri="{FF2B5EF4-FFF2-40B4-BE49-F238E27FC236}">
                    <a16:creationId xmlns:a16="http://schemas.microsoft.com/office/drawing/2014/main" id="{BC8B56EA-7689-31F4-DF29-10D23B766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" y="1606"/>
                <a:ext cx="26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2400" i="1" baseline="-25000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180" name="Rectangle 4129">
                <a:extLst>
                  <a:ext uri="{FF2B5EF4-FFF2-40B4-BE49-F238E27FC236}">
                    <a16:creationId xmlns:a16="http://schemas.microsoft.com/office/drawing/2014/main" id="{2B547227-FF28-A0BF-B4C4-B06357562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" y="2163"/>
                <a:ext cx="26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0" hangingPunct="0"/>
                <a:r>
                  <a:rPr lang="en-US" altLang="en-US" sz="2400" i="1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2400" i="1" baseline="-25000">
                    <a:latin typeface="Times New Roman" panose="02020603050405020304" pitchFamily="18" charset="0"/>
                  </a:rPr>
                  <a:t>n</a:t>
                </a:r>
              </a:p>
            </p:txBody>
          </p:sp>
        </p:grpSp>
      </p:grpSp>
      <p:sp>
        <p:nvSpPr>
          <p:cNvPr id="6181" name="Rectangle 4130">
            <a:extLst>
              <a:ext uri="{FF2B5EF4-FFF2-40B4-BE49-F238E27FC236}">
                <a16:creationId xmlns:a16="http://schemas.microsoft.com/office/drawing/2014/main" id="{EB8FD3ED-0DCE-D6FE-82E1-6C4E0BA35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5594" y="3041650"/>
            <a:ext cx="983037" cy="774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182" name="Line 4131">
            <a:extLst>
              <a:ext uri="{FF2B5EF4-FFF2-40B4-BE49-F238E27FC236}">
                <a16:creationId xmlns:a16="http://schemas.microsoft.com/office/drawing/2014/main" id="{A385DDAD-F348-49DB-1AA0-16BFFDBDE2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733800"/>
            <a:ext cx="381000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6183" name="Line 4132">
            <a:extLst>
              <a:ext uri="{FF2B5EF4-FFF2-40B4-BE49-F238E27FC236}">
                <a16:creationId xmlns:a16="http://schemas.microsoft.com/office/drawing/2014/main" id="{A7066F1A-CF25-A2B7-9882-5B000BA53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5200" y="3124200"/>
            <a:ext cx="0" cy="60960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  <p:sp>
        <p:nvSpPr>
          <p:cNvPr id="6184" name="Line 4133">
            <a:extLst>
              <a:ext uri="{FF2B5EF4-FFF2-40B4-BE49-F238E27FC236}">
                <a16:creationId xmlns:a16="http://schemas.microsoft.com/office/drawing/2014/main" id="{A08137CF-D5AC-1F64-886F-89F8411AB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3124200"/>
            <a:ext cx="381000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CA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984C-2B05-C411-8585-7EDC73DE7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NN intuition</a:t>
            </a:r>
          </a:p>
        </p:txBody>
      </p:sp>
      <p:pic>
        <p:nvPicPr>
          <p:cNvPr id="1026" name="Picture 2" descr="MPLSVPN - Moving Towards SDN and NFV Based Networks: What is neuron and  artificial neuron in deep learning?">
            <a:extLst>
              <a:ext uri="{FF2B5EF4-FFF2-40B4-BE49-F238E27FC236}">
                <a16:creationId xmlns:a16="http://schemas.microsoft.com/office/drawing/2014/main" id="{BA34B144-D321-D10B-E561-E949EC7012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392" y="1635211"/>
            <a:ext cx="6275584" cy="35927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32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DD83722-6B61-E7AC-141A-5A1EE0895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6026" y="274636"/>
            <a:ext cx="7848600" cy="715963"/>
          </a:xfrm>
        </p:spPr>
        <p:txBody>
          <a:bodyPr/>
          <a:lstStyle/>
          <a:p>
            <a:r>
              <a:rPr lang="en-US" altLang="en-US" sz="3600" dirty="0"/>
              <a:t>Artificial Neural Networks (ANN)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8FBE90C-71DF-B49C-EEB5-5D47824F00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56968" y="1226575"/>
            <a:ext cx="4040188" cy="51736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600" dirty="0"/>
              <a:t>Model is an assembly of inter-connected nodes and weighted links</a:t>
            </a:r>
          </a:p>
          <a:p>
            <a:endParaRPr lang="en-US" altLang="en-US" sz="2600" dirty="0"/>
          </a:p>
          <a:p>
            <a:r>
              <a:rPr lang="en-US" altLang="en-US" sz="2600" dirty="0"/>
              <a:t>Output node sums up each of its input value according to the weights of its links</a:t>
            </a:r>
          </a:p>
          <a:p>
            <a:endParaRPr lang="en-US" altLang="en-US" sz="2600" dirty="0"/>
          </a:p>
          <a:p>
            <a:r>
              <a:rPr lang="en-US" altLang="en-US" sz="2600" dirty="0"/>
              <a:t>Compare output node against some threshold t</a:t>
            </a:r>
          </a:p>
        </p:txBody>
      </p:sp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25DE298E-B0E8-8C1F-6EB7-2112F85DCBB1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5867400" y="990600"/>
          <a:ext cx="4799013" cy="304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766001" imgH="4291319" progId="Visio.Drawing.6">
                  <p:embed/>
                </p:oleObj>
              </mc:Choice>
              <mc:Fallback>
                <p:oleObj name="Visio" r:id="rId3" imgW="6766001" imgH="4291319" progId="Visio.Drawing.6">
                  <p:embed/>
                  <p:pic>
                    <p:nvPicPr>
                      <p:cNvPr id="20484" name="Object 4">
                        <a:extLst>
                          <a:ext uri="{FF2B5EF4-FFF2-40B4-BE49-F238E27FC236}">
                            <a16:creationId xmlns:a16="http://schemas.microsoft.com/office/drawing/2014/main" id="{25DE298E-B0E8-8C1F-6EB7-2112F85DCB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990600"/>
                        <a:ext cx="4799013" cy="304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>
            <a:extLst>
              <a:ext uri="{FF2B5EF4-FFF2-40B4-BE49-F238E27FC236}">
                <a16:creationId xmlns:a16="http://schemas.microsoft.com/office/drawing/2014/main" id="{63C5F496-C78B-4A7B-DDFA-EBDB21714646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6886575" y="4495800"/>
          <a:ext cx="24034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04840" imgH="342720" progId="Equation.3">
                  <p:embed/>
                </p:oleObj>
              </mc:Choice>
              <mc:Fallback>
                <p:oleObj name="Equation" r:id="rId5" imgW="1104840" imgH="342720" progId="Equation.3">
                  <p:embed/>
                  <p:pic>
                    <p:nvPicPr>
                      <p:cNvPr id="20485" name="Object 5">
                        <a:extLst>
                          <a:ext uri="{FF2B5EF4-FFF2-40B4-BE49-F238E27FC236}">
                            <a16:creationId xmlns:a16="http://schemas.microsoft.com/office/drawing/2014/main" id="{63C5F496-C78B-4A7B-DDFA-EBDB217146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6575" y="4495800"/>
                        <a:ext cx="2403475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>
            <a:extLst>
              <a:ext uri="{FF2B5EF4-FFF2-40B4-BE49-F238E27FC236}">
                <a16:creationId xmlns:a16="http://schemas.microsoft.com/office/drawing/2014/main" id="{F788E7AA-91A2-A988-7D09-17B4D5E69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114801"/>
            <a:ext cx="2590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/>
              <a:t>Perceptron Model</a:t>
            </a:r>
          </a:p>
        </p:txBody>
      </p:sp>
      <p:graphicFrame>
        <p:nvGraphicFramePr>
          <p:cNvPr id="20487" name="Object 7">
            <a:extLst>
              <a:ext uri="{FF2B5EF4-FFF2-40B4-BE49-F238E27FC236}">
                <a16:creationId xmlns:a16="http://schemas.microsoft.com/office/drawing/2014/main" id="{33A988A7-9D65-5030-3E11-C0C79B0940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1" y="5334001"/>
          <a:ext cx="279082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82680" imgH="342720" progId="Equation.3">
                  <p:embed/>
                </p:oleObj>
              </mc:Choice>
              <mc:Fallback>
                <p:oleObj name="Equation" r:id="rId7" imgW="1282680" imgH="342720" progId="Equation.3">
                  <p:embed/>
                  <p:pic>
                    <p:nvPicPr>
                      <p:cNvPr id="20487" name="Object 7">
                        <a:extLst>
                          <a:ext uri="{FF2B5EF4-FFF2-40B4-BE49-F238E27FC236}">
                            <a16:creationId xmlns:a16="http://schemas.microsoft.com/office/drawing/2014/main" id="{33A988A7-9D65-5030-3E11-C0C79B0940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1" y="5334001"/>
                        <a:ext cx="2790825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Text Box 8">
            <a:extLst>
              <a:ext uri="{FF2B5EF4-FFF2-40B4-BE49-F238E27FC236}">
                <a16:creationId xmlns:a16="http://schemas.microsoft.com/office/drawing/2014/main" id="{A68BC450-8984-E2FB-57DF-FA2FEA96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0" y="4724401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/>
              <a:t>or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C32FDD86-EF54-A7C9-9093-1D5AF2DADF3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0344" y="18256"/>
            <a:ext cx="9404350" cy="1400175"/>
          </a:xfrm>
        </p:spPr>
        <p:txBody>
          <a:bodyPr anchor="ctr"/>
          <a:lstStyle/>
          <a:p>
            <a:r>
              <a:rPr lang="en-US" altLang="en-US" dirty="0"/>
              <a:t>Types of</a:t>
            </a:r>
            <a:r>
              <a:rPr lang="en-US" altLang="en-US" sz="3100" dirty="0"/>
              <a:t> </a:t>
            </a:r>
            <a:r>
              <a:rPr lang="en-US" altLang="en-US" dirty="0"/>
              <a:t>connectivity</a:t>
            </a: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D397FE91-A75E-DBCD-D9E5-DDBCB22EBAF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9900" y="1412875"/>
            <a:ext cx="4824413" cy="5257800"/>
          </a:xfrm>
        </p:spPr>
        <p:txBody>
          <a:bodyPr/>
          <a:lstStyle/>
          <a:p>
            <a:r>
              <a:rPr lang="en-US" altLang="en-US" sz="2600" dirty="0"/>
              <a:t>Feedforward networks</a:t>
            </a:r>
          </a:p>
          <a:p>
            <a:pPr lvl="1"/>
            <a:r>
              <a:rPr lang="en-US" altLang="en-US" sz="2200" dirty="0"/>
              <a:t>These compute a series of transformations</a:t>
            </a:r>
          </a:p>
          <a:p>
            <a:pPr lvl="1"/>
            <a:r>
              <a:rPr lang="en-US" altLang="en-US" sz="2200" dirty="0"/>
              <a:t>Typically, the first layer is the input and the last layer is the output.</a:t>
            </a:r>
          </a:p>
          <a:p>
            <a:r>
              <a:rPr lang="en-US" altLang="en-US" sz="2600" dirty="0"/>
              <a:t>Recurrent networks</a:t>
            </a:r>
          </a:p>
          <a:p>
            <a:pPr lvl="1"/>
            <a:r>
              <a:rPr lang="en-US" altLang="en-US" sz="2200" dirty="0"/>
              <a:t>These have directed cycles in their connection graph. They can have complicated dynamics.</a:t>
            </a:r>
          </a:p>
          <a:p>
            <a:pPr lvl="1"/>
            <a:r>
              <a:rPr lang="en-US" altLang="en-US" sz="2200" dirty="0"/>
              <a:t>More biologically realistic.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600" dirty="0"/>
          </a:p>
        </p:txBody>
      </p:sp>
      <p:sp>
        <p:nvSpPr>
          <p:cNvPr id="156677" name="Oval 10">
            <a:extLst>
              <a:ext uri="{FF2B5EF4-FFF2-40B4-BE49-F238E27FC236}">
                <a16:creationId xmlns:a16="http://schemas.microsoft.com/office/drawing/2014/main" id="{345D392F-3241-228C-64C3-A2F84D84F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25" y="1557338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678" name="Oval 11">
            <a:extLst>
              <a:ext uri="{FF2B5EF4-FFF2-40B4-BE49-F238E27FC236}">
                <a16:creationId xmlns:a16="http://schemas.microsoft.com/office/drawing/2014/main" id="{D7816400-9813-E7A8-A201-5B7E9FF65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1557338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679" name="Line 21">
            <a:extLst>
              <a:ext uri="{FF2B5EF4-FFF2-40B4-BE49-F238E27FC236}">
                <a16:creationId xmlns:a16="http://schemas.microsoft.com/office/drawing/2014/main" id="{5D2C8B4E-10D5-35A6-17F4-049C8BE286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8525" y="1773238"/>
            <a:ext cx="28733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680" name="Line 22">
            <a:extLst>
              <a:ext uri="{FF2B5EF4-FFF2-40B4-BE49-F238E27FC236}">
                <a16:creationId xmlns:a16="http://schemas.microsoft.com/office/drawing/2014/main" id="{1E549810-05A0-5913-F9D0-96719E54C7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80325" y="1773238"/>
            <a:ext cx="28733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681" name="Line 31">
            <a:extLst>
              <a:ext uri="{FF2B5EF4-FFF2-40B4-BE49-F238E27FC236}">
                <a16:creationId xmlns:a16="http://schemas.microsoft.com/office/drawing/2014/main" id="{440EC918-F178-B492-1C0C-7D3845FC4E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12125" y="1773239"/>
            <a:ext cx="217488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682" name="Line 32">
            <a:extLst>
              <a:ext uri="{FF2B5EF4-FFF2-40B4-BE49-F238E27FC236}">
                <a16:creationId xmlns:a16="http://schemas.microsoft.com/office/drawing/2014/main" id="{B475108F-2D17-FB52-8E09-43CABE1EC0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80325" y="1773239"/>
            <a:ext cx="287338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683" name="Line 37">
            <a:extLst>
              <a:ext uri="{FF2B5EF4-FFF2-40B4-BE49-F238E27FC236}">
                <a16:creationId xmlns:a16="http://schemas.microsoft.com/office/drawing/2014/main" id="{38235319-60B3-9012-E914-D959AB0B20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51763" y="1771651"/>
            <a:ext cx="576262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684" name="Line 39">
            <a:extLst>
              <a:ext uri="{FF2B5EF4-FFF2-40B4-BE49-F238E27FC236}">
                <a16:creationId xmlns:a16="http://schemas.microsoft.com/office/drawing/2014/main" id="{7D20E216-1C6F-19C4-8BAD-91E96A337AC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40689" y="1844675"/>
            <a:ext cx="1587" cy="577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685" name="Line 40">
            <a:extLst>
              <a:ext uri="{FF2B5EF4-FFF2-40B4-BE49-F238E27FC236}">
                <a16:creationId xmlns:a16="http://schemas.microsoft.com/office/drawing/2014/main" id="{E24B8C47-4B0B-8D90-8A4C-62851D8856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08888" y="1844675"/>
            <a:ext cx="0" cy="577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686" name="Text Box 44">
            <a:extLst>
              <a:ext uri="{FF2B5EF4-FFF2-40B4-BE49-F238E27FC236}">
                <a16:creationId xmlns:a16="http://schemas.microsoft.com/office/drawing/2014/main" id="{E8B6834E-CBF9-CB6D-8633-3524438F3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950" y="2324100"/>
            <a:ext cx="1830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>
                <a:solidFill>
                  <a:srgbClr val="3333CC"/>
                </a:solidFill>
              </a:rPr>
              <a:t>hidden units</a:t>
            </a:r>
          </a:p>
        </p:txBody>
      </p:sp>
      <p:sp>
        <p:nvSpPr>
          <p:cNvPr id="156687" name="Text Box 45">
            <a:extLst>
              <a:ext uri="{FF2B5EF4-FFF2-40B4-BE49-F238E27FC236}">
                <a16:creationId xmlns:a16="http://schemas.microsoft.com/office/drawing/2014/main" id="{B67981A2-8966-4CBE-976A-61577F9F2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5" y="1412875"/>
            <a:ext cx="176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>
                <a:solidFill>
                  <a:srgbClr val="3333CC"/>
                </a:solidFill>
              </a:rPr>
              <a:t>output units</a:t>
            </a:r>
          </a:p>
        </p:txBody>
      </p:sp>
      <p:sp>
        <p:nvSpPr>
          <p:cNvPr id="156688" name="Oval 46">
            <a:extLst>
              <a:ext uri="{FF2B5EF4-FFF2-40B4-BE49-F238E27FC236}">
                <a16:creationId xmlns:a16="http://schemas.microsoft.com/office/drawing/2014/main" id="{34BEC492-238E-D464-CF82-47D0D2F1E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2441575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689" name="Oval 47">
            <a:extLst>
              <a:ext uri="{FF2B5EF4-FFF2-40B4-BE49-F238E27FC236}">
                <a16:creationId xmlns:a16="http://schemas.microsoft.com/office/drawing/2014/main" id="{1B44FED7-2AA5-F997-60FE-E9D47BBC0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5" y="2441575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690" name="Oval 48">
            <a:extLst>
              <a:ext uri="{FF2B5EF4-FFF2-40B4-BE49-F238E27FC236}">
                <a16:creationId xmlns:a16="http://schemas.microsoft.com/office/drawing/2014/main" id="{CFF7CAA4-DEE2-2CCB-6ACB-2559B78D9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5" y="3378200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691" name="Oval 49">
            <a:extLst>
              <a:ext uri="{FF2B5EF4-FFF2-40B4-BE49-F238E27FC236}">
                <a16:creationId xmlns:a16="http://schemas.microsoft.com/office/drawing/2014/main" id="{7FADB36C-9AE8-E2D4-E3A8-25EE60A82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5" y="3378200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692" name="Oval 50">
            <a:extLst>
              <a:ext uri="{FF2B5EF4-FFF2-40B4-BE49-F238E27FC236}">
                <a16:creationId xmlns:a16="http://schemas.microsoft.com/office/drawing/2014/main" id="{9575A222-44C0-93A6-41DB-C4EB1CE60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25" y="3378200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693" name="Oval 51">
            <a:extLst>
              <a:ext uri="{FF2B5EF4-FFF2-40B4-BE49-F238E27FC236}">
                <a16:creationId xmlns:a16="http://schemas.microsoft.com/office/drawing/2014/main" id="{002CD601-DEFF-CBAD-C71E-A331C3379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25" y="2441575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694" name="Oval 52">
            <a:extLst>
              <a:ext uri="{FF2B5EF4-FFF2-40B4-BE49-F238E27FC236}">
                <a16:creationId xmlns:a16="http://schemas.microsoft.com/office/drawing/2014/main" id="{F6CDF5EB-68A7-A535-7518-A716664A4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5" y="2420938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695" name="Line 53">
            <a:extLst>
              <a:ext uri="{FF2B5EF4-FFF2-40B4-BE49-F238E27FC236}">
                <a16:creationId xmlns:a16="http://schemas.microsoft.com/office/drawing/2014/main" id="{49973CAE-001F-A8A8-5994-CE7AEC8700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2988" y="2709863"/>
            <a:ext cx="2159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696" name="Line 54">
            <a:extLst>
              <a:ext uri="{FF2B5EF4-FFF2-40B4-BE49-F238E27FC236}">
                <a16:creationId xmlns:a16="http://schemas.microsoft.com/office/drawing/2014/main" id="{F736AEC9-35B3-A2F9-954D-02AEE4C73E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6588" y="2709863"/>
            <a:ext cx="2159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697" name="Line 55">
            <a:extLst>
              <a:ext uri="{FF2B5EF4-FFF2-40B4-BE49-F238E27FC236}">
                <a16:creationId xmlns:a16="http://schemas.microsoft.com/office/drawing/2014/main" id="{82266DC0-D20D-6502-4DEC-EFA22CFF48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40689" y="2708275"/>
            <a:ext cx="217487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698" name="Line 56">
            <a:extLst>
              <a:ext uri="{FF2B5EF4-FFF2-40B4-BE49-F238E27FC236}">
                <a16:creationId xmlns:a16="http://schemas.microsoft.com/office/drawing/2014/main" id="{D89FFDF5-B7D0-B207-D603-411C8A8547D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08889" y="2708275"/>
            <a:ext cx="217487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699" name="Line 57">
            <a:extLst>
              <a:ext uri="{FF2B5EF4-FFF2-40B4-BE49-F238E27FC236}">
                <a16:creationId xmlns:a16="http://schemas.microsoft.com/office/drawing/2014/main" id="{EA47816F-AFF1-DAFB-003B-9B41FC16BC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80325" y="2708275"/>
            <a:ext cx="503238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00" name="Line 58">
            <a:extLst>
              <a:ext uri="{FF2B5EF4-FFF2-40B4-BE49-F238E27FC236}">
                <a16:creationId xmlns:a16="http://schemas.microsoft.com/office/drawing/2014/main" id="{771C0E9C-4DBE-650A-0D42-D61EBD780E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48525" y="2708275"/>
            <a:ext cx="503238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01" name="Line 59">
            <a:extLst>
              <a:ext uri="{FF2B5EF4-FFF2-40B4-BE49-F238E27FC236}">
                <a16:creationId xmlns:a16="http://schemas.microsoft.com/office/drawing/2014/main" id="{FCF45213-0E99-F5FD-A9EF-4D4873026B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75500" y="2708275"/>
            <a:ext cx="217488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02" name="Line 60">
            <a:extLst>
              <a:ext uri="{FF2B5EF4-FFF2-40B4-BE49-F238E27FC236}">
                <a16:creationId xmlns:a16="http://schemas.microsoft.com/office/drawing/2014/main" id="{3B2F8AEB-9B98-3D93-B218-589CC341E6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24788" y="2709863"/>
            <a:ext cx="2159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03" name="Line 61">
            <a:extLst>
              <a:ext uri="{FF2B5EF4-FFF2-40B4-BE49-F238E27FC236}">
                <a16:creationId xmlns:a16="http://schemas.microsoft.com/office/drawing/2014/main" id="{178300AE-7B30-C46A-DE30-ADF32A78E0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226" y="2708275"/>
            <a:ext cx="50482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04" name="Oval 62">
            <a:extLst>
              <a:ext uri="{FF2B5EF4-FFF2-40B4-BE49-F238E27FC236}">
                <a16:creationId xmlns:a16="http://schemas.microsoft.com/office/drawing/2014/main" id="{7D639836-C5C9-576D-FD8D-5F79D5CAC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63" y="5033963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705" name="Oval 63">
            <a:extLst>
              <a:ext uri="{FF2B5EF4-FFF2-40B4-BE49-F238E27FC236}">
                <a16:creationId xmlns:a16="http://schemas.microsoft.com/office/drawing/2014/main" id="{FA7901DE-D633-A0D5-38EE-E828D9A33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463" y="5033963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706" name="Oval 64">
            <a:extLst>
              <a:ext uri="{FF2B5EF4-FFF2-40B4-BE49-F238E27FC236}">
                <a16:creationId xmlns:a16="http://schemas.microsoft.com/office/drawing/2014/main" id="{71909499-35B7-A2A6-16CD-E95A28E3A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3" y="5970588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707" name="Oval 65">
            <a:extLst>
              <a:ext uri="{FF2B5EF4-FFF2-40B4-BE49-F238E27FC236}">
                <a16:creationId xmlns:a16="http://schemas.microsoft.com/office/drawing/2014/main" id="{A5255E4C-DF1D-AEC0-ED34-D7C9F4B1E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5970588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708" name="Oval 66">
            <a:extLst>
              <a:ext uri="{FF2B5EF4-FFF2-40B4-BE49-F238E27FC236}">
                <a16:creationId xmlns:a16="http://schemas.microsoft.com/office/drawing/2014/main" id="{1611C400-F958-A63E-A614-DB2201DFA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5970588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709" name="Oval 67">
            <a:extLst>
              <a:ext uri="{FF2B5EF4-FFF2-40B4-BE49-F238E27FC236}">
                <a16:creationId xmlns:a16="http://schemas.microsoft.com/office/drawing/2014/main" id="{9225EE6C-49C9-8930-C5EE-6DEF0B315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3" y="5033963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710" name="Oval 68">
            <a:extLst>
              <a:ext uri="{FF2B5EF4-FFF2-40B4-BE49-F238E27FC236}">
                <a16:creationId xmlns:a16="http://schemas.microsoft.com/office/drawing/2014/main" id="{C9860302-50ED-0775-4669-08482685B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3" y="5013325"/>
            <a:ext cx="266700" cy="266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CA" altLang="en-US" sz="2800"/>
          </a:p>
        </p:txBody>
      </p:sp>
      <p:sp>
        <p:nvSpPr>
          <p:cNvPr id="156711" name="Line 69">
            <a:extLst>
              <a:ext uri="{FF2B5EF4-FFF2-40B4-BE49-F238E27FC236}">
                <a16:creationId xmlns:a16="http://schemas.microsoft.com/office/drawing/2014/main" id="{794D0022-A793-6412-7A53-F2561BDF67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4425" y="5302250"/>
            <a:ext cx="2159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12" name="Line 70">
            <a:extLst>
              <a:ext uri="{FF2B5EF4-FFF2-40B4-BE49-F238E27FC236}">
                <a16:creationId xmlns:a16="http://schemas.microsoft.com/office/drawing/2014/main" id="{03511E0C-DEBF-BA10-B494-BE636F968C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28025" y="5302250"/>
            <a:ext cx="2159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13" name="Line 71">
            <a:extLst>
              <a:ext uri="{FF2B5EF4-FFF2-40B4-BE49-F238E27FC236}">
                <a16:creationId xmlns:a16="http://schemas.microsoft.com/office/drawing/2014/main" id="{B9B5FF3D-40A8-EF81-5AE5-707990487A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12125" y="5300664"/>
            <a:ext cx="217488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14" name="Line 72">
            <a:extLst>
              <a:ext uri="{FF2B5EF4-FFF2-40B4-BE49-F238E27FC236}">
                <a16:creationId xmlns:a16="http://schemas.microsoft.com/office/drawing/2014/main" id="{7C0A5FB8-EC87-CDA6-78FA-71C06E125DA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80325" y="5300664"/>
            <a:ext cx="217488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15" name="Line 73">
            <a:extLst>
              <a:ext uri="{FF2B5EF4-FFF2-40B4-BE49-F238E27FC236}">
                <a16:creationId xmlns:a16="http://schemas.microsoft.com/office/drawing/2014/main" id="{42477218-CC52-6323-4BA7-DD3AEF5A57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51764" y="5300664"/>
            <a:ext cx="503237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16" name="Line 74">
            <a:extLst>
              <a:ext uri="{FF2B5EF4-FFF2-40B4-BE49-F238E27FC236}">
                <a16:creationId xmlns:a16="http://schemas.microsoft.com/office/drawing/2014/main" id="{E188B7C6-6EFE-80BB-10AB-9CDFDAE724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19964" y="5300664"/>
            <a:ext cx="503237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17" name="Line 75">
            <a:extLst>
              <a:ext uri="{FF2B5EF4-FFF2-40B4-BE49-F238E27FC236}">
                <a16:creationId xmlns:a16="http://schemas.microsoft.com/office/drawing/2014/main" id="{0FAF0F97-8A71-2C28-973C-5BC26D29F5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46939" y="5300664"/>
            <a:ext cx="217487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18" name="Line 76">
            <a:extLst>
              <a:ext uri="{FF2B5EF4-FFF2-40B4-BE49-F238E27FC236}">
                <a16:creationId xmlns:a16="http://schemas.microsoft.com/office/drawing/2014/main" id="{63A349F5-506E-5BB0-8827-EA5E32BBB6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225" y="5302250"/>
            <a:ext cx="2159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6719" name="Line 77">
            <a:extLst>
              <a:ext uri="{FF2B5EF4-FFF2-40B4-BE49-F238E27FC236}">
                <a16:creationId xmlns:a16="http://schemas.microsoft.com/office/drawing/2014/main" id="{B1E76CE4-FCF9-3702-D0C0-E8FCBC27F0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7664" y="5300663"/>
            <a:ext cx="50482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cxnSp>
        <p:nvCxnSpPr>
          <p:cNvPr id="156720" name="AutoShape 78">
            <a:extLst>
              <a:ext uri="{FF2B5EF4-FFF2-40B4-BE49-F238E27FC236}">
                <a16:creationId xmlns:a16="http://schemas.microsoft.com/office/drawing/2014/main" id="{C085B30E-68D6-B33E-2517-26F2F71DA747}"/>
              </a:ext>
            </a:extLst>
          </p:cNvPr>
          <p:cNvCxnSpPr>
            <a:cxnSpLocks noChangeShapeType="1"/>
            <a:stCxn id="156710" idx="0"/>
            <a:endCxn id="156709" idx="0"/>
          </p:cNvCxnSpPr>
          <p:nvPr/>
        </p:nvCxnSpPr>
        <p:spPr bwMode="auto">
          <a:xfrm rot="5400000" flipV="1">
            <a:off x="7442994" y="4807744"/>
            <a:ext cx="20638" cy="431800"/>
          </a:xfrm>
          <a:prstGeom prst="curvedConnector3">
            <a:avLst>
              <a:gd name="adj1" fmla="val -2038463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721" name="AutoShape 80">
            <a:extLst>
              <a:ext uri="{FF2B5EF4-FFF2-40B4-BE49-F238E27FC236}">
                <a16:creationId xmlns:a16="http://schemas.microsoft.com/office/drawing/2014/main" id="{76BFB8D4-CB6C-34BD-D3E5-F1DEA9842EE5}"/>
              </a:ext>
            </a:extLst>
          </p:cNvPr>
          <p:cNvCxnSpPr>
            <a:cxnSpLocks noChangeShapeType="1"/>
            <a:stCxn id="156709" idx="6"/>
            <a:endCxn id="156704" idx="1"/>
          </p:cNvCxnSpPr>
          <p:nvPr/>
        </p:nvCxnSpPr>
        <p:spPr bwMode="auto">
          <a:xfrm flipV="1">
            <a:off x="7802564" y="5073651"/>
            <a:ext cx="204787" cy="93663"/>
          </a:xfrm>
          <a:prstGeom prst="curvedConnector4">
            <a:avLst>
              <a:gd name="adj1" fmla="val 40310"/>
              <a:gd name="adj2" fmla="val 38644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722" name="AutoShape 81">
            <a:extLst>
              <a:ext uri="{FF2B5EF4-FFF2-40B4-BE49-F238E27FC236}">
                <a16:creationId xmlns:a16="http://schemas.microsoft.com/office/drawing/2014/main" id="{AC6A2B4E-9A53-101D-61B5-18F5CF1AE8B3}"/>
              </a:ext>
            </a:extLst>
          </p:cNvPr>
          <p:cNvCxnSpPr>
            <a:cxnSpLocks noChangeShapeType="1"/>
            <a:stCxn id="156710" idx="1"/>
            <a:endCxn id="156704" idx="0"/>
          </p:cNvCxnSpPr>
          <p:nvPr/>
        </p:nvCxnSpPr>
        <p:spPr bwMode="auto">
          <a:xfrm rot="-5400000">
            <a:off x="7612857" y="4564857"/>
            <a:ext cx="19050" cy="957263"/>
          </a:xfrm>
          <a:prstGeom prst="curvedConnector3">
            <a:avLst>
              <a:gd name="adj1" fmla="val 414166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723" name="AutoShape 83">
            <a:extLst>
              <a:ext uri="{FF2B5EF4-FFF2-40B4-BE49-F238E27FC236}">
                <a16:creationId xmlns:a16="http://schemas.microsoft.com/office/drawing/2014/main" id="{7EFAC860-A4D6-37D9-4C31-0F41B3B2CB57}"/>
              </a:ext>
            </a:extLst>
          </p:cNvPr>
          <p:cNvCxnSpPr>
            <a:cxnSpLocks noChangeShapeType="1"/>
            <a:stCxn id="156709" idx="2"/>
            <a:endCxn id="156710" idx="7"/>
          </p:cNvCxnSpPr>
          <p:nvPr/>
        </p:nvCxnSpPr>
        <p:spPr bwMode="auto">
          <a:xfrm rot="10800000">
            <a:off x="7331075" y="5053013"/>
            <a:ext cx="204788" cy="114300"/>
          </a:xfrm>
          <a:prstGeom prst="curvedConnector4">
            <a:avLst>
              <a:gd name="adj1" fmla="val 40310"/>
              <a:gd name="adj2" fmla="val 28472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724" name="AutoShape 84">
            <a:extLst>
              <a:ext uri="{FF2B5EF4-FFF2-40B4-BE49-F238E27FC236}">
                <a16:creationId xmlns:a16="http://schemas.microsoft.com/office/drawing/2014/main" id="{49D5B826-C3F9-F1F8-38F0-9040034A9A50}"/>
              </a:ext>
            </a:extLst>
          </p:cNvPr>
          <p:cNvCxnSpPr>
            <a:cxnSpLocks noChangeShapeType="1"/>
            <a:stCxn id="156704" idx="6"/>
            <a:endCxn id="156705" idx="1"/>
          </p:cNvCxnSpPr>
          <p:nvPr/>
        </p:nvCxnSpPr>
        <p:spPr bwMode="auto">
          <a:xfrm flipV="1">
            <a:off x="8234364" y="5073651"/>
            <a:ext cx="204787" cy="93663"/>
          </a:xfrm>
          <a:prstGeom prst="curvedConnector4">
            <a:avLst>
              <a:gd name="adj1" fmla="val 40310"/>
              <a:gd name="adj2" fmla="val 306778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725" name="Text Box 85">
            <a:extLst>
              <a:ext uri="{FF2B5EF4-FFF2-40B4-BE49-F238E27FC236}">
                <a16:creationId xmlns:a16="http://schemas.microsoft.com/office/drawing/2014/main" id="{EBCBB51C-5FA8-D49B-7642-F8EF18A43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875" y="3259138"/>
            <a:ext cx="2179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3333CC"/>
                </a:solidFill>
              </a:rPr>
              <a:t>input units</a:t>
            </a:r>
          </a:p>
        </p:txBody>
      </p:sp>
      <p:cxnSp>
        <p:nvCxnSpPr>
          <p:cNvPr id="156726" name="AutoShape 87">
            <a:extLst>
              <a:ext uri="{FF2B5EF4-FFF2-40B4-BE49-F238E27FC236}">
                <a16:creationId xmlns:a16="http://schemas.microsoft.com/office/drawing/2014/main" id="{BAE6102E-0DAB-427A-8784-88920F393040}"/>
              </a:ext>
            </a:extLst>
          </p:cNvPr>
          <p:cNvCxnSpPr>
            <a:cxnSpLocks noChangeShapeType="1"/>
            <a:stCxn id="156705" idx="0"/>
            <a:endCxn id="156709" idx="7"/>
          </p:cNvCxnSpPr>
          <p:nvPr/>
        </p:nvCxnSpPr>
        <p:spPr bwMode="auto">
          <a:xfrm rot="-5400000" flipH="1" flipV="1">
            <a:off x="8128001" y="4668838"/>
            <a:ext cx="39687" cy="769938"/>
          </a:xfrm>
          <a:prstGeom prst="curvedConnector3">
            <a:avLst>
              <a:gd name="adj1" fmla="val -1924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8A5DD07B-F6CA-9A86-DFD6-949D653ED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Different Network Topologies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70CBA3DB-1729-15E1-6855-C62EC988BE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AU" altLang="en-US" dirty="0">
                <a:solidFill>
                  <a:srgbClr val="FF0000"/>
                </a:solidFill>
              </a:rPr>
              <a:t>Single layer feed-forward networks</a:t>
            </a:r>
          </a:p>
          <a:p>
            <a:pPr lvl="1"/>
            <a:r>
              <a:rPr lang="en-AU" altLang="en-US" dirty="0"/>
              <a:t>Input layer projecting into the output layer</a:t>
            </a:r>
          </a:p>
          <a:p>
            <a:pPr lvl="1"/>
            <a:endParaRPr lang="en-AU" altLang="en-US" dirty="0"/>
          </a:p>
          <a:p>
            <a:pPr lvl="1"/>
            <a:endParaRPr lang="en-AU" altLang="en-US" dirty="0"/>
          </a:p>
        </p:txBody>
      </p:sp>
      <p:grpSp>
        <p:nvGrpSpPr>
          <p:cNvPr id="157700" name="Group 4">
            <a:extLst>
              <a:ext uri="{FF2B5EF4-FFF2-40B4-BE49-F238E27FC236}">
                <a16:creationId xmlns:a16="http://schemas.microsoft.com/office/drawing/2014/main" id="{915F7ED3-DECD-43F6-2F6C-D65CA869FCEB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2889606"/>
            <a:ext cx="3733800" cy="1752600"/>
            <a:chOff x="1776" y="2208"/>
            <a:chExt cx="1584" cy="624"/>
          </a:xfrm>
        </p:grpSpPr>
        <p:grpSp>
          <p:nvGrpSpPr>
            <p:cNvPr id="157701" name="Group 5">
              <a:extLst>
                <a:ext uri="{FF2B5EF4-FFF2-40B4-BE49-F238E27FC236}">
                  <a16:creationId xmlns:a16="http://schemas.microsoft.com/office/drawing/2014/main" id="{4A00BBD3-AD11-44B4-2A16-1329869BD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208"/>
              <a:ext cx="1056" cy="624"/>
              <a:chOff x="1680" y="1776"/>
              <a:chExt cx="1056" cy="624"/>
            </a:xfrm>
          </p:grpSpPr>
          <p:grpSp>
            <p:nvGrpSpPr>
              <p:cNvPr id="157702" name="Group 6">
                <a:extLst>
                  <a:ext uri="{FF2B5EF4-FFF2-40B4-BE49-F238E27FC236}">
                    <a16:creationId xmlns:a16="http://schemas.microsoft.com/office/drawing/2014/main" id="{B8E91569-1437-C721-C6FC-30BD0F32F0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2" y="1920"/>
                <a:ext cx="144" cy="384"/>
                <a:chOff x="2592" y="1776"/>
                <a:chExt cx="144" cy="384"/>
              </a:xfrm>
            </p:grpSpPr>
            <p:sp>
              <p:nvSpPr>
                <p:cNvPr id="157703" name="Oval 7">
                  <a:extLst>
                    <a:ext uri="{FF2B5EF4-FFF2-40B4-BE49-F238E27FC236}">
                      <a16:creationId xmlns:a16="http://schemas.microsoft.com/office/drawing/2014/main" id="{96667D98-BBA7-9261-DB25-69B1561E4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2016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57704" name="Oval 8">
                  <a:extLst>
                    <a:ext uri="{FF2B5EF4-FFF2-40B4-BE49-F238E27FC236}">
                      <a16:creationId xmlns:a16="http://schemas.microsoft.com/office/drawing/2014/main" id="{007429D1-F5E2-7462-0DE3-6CB6BB7515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1776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157705" name="Group 9">
                <a:extLst>
                  <a:ext uri="{FF2B5EF4-FFF2-40B4-BE49-F238E27FC236}">
                    <a16:creationId xmlns:a16="http://schemas.microsoft.com/office/drawing/2014/main" id="{1E17A6CE-4BA7-7CC8-C6FE-872612EC41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1776"/>
                <a:ext cx="48" cy="624"/>
                <a:chOff x="1680" y="1776"/>
                <a:chExt cx="48" cy="624"/>
              </a:xfrm>
            </p:grpSpPr>
            <p:sp>
              <p:nvSpPr>
                <p:cNvPr id="157706" name="Oval 10">
                  <a:extLst>
                    <a:ext uri="{FF2B5EF4-FFF2-40B4-BE49-F238E27FC236}">
                      <a16:creationId xmlns:a16="http://schemas.microsoft.com/office/drawing/2014/main" id="{03458ADA-E5B1-7E9F-E1E5-017D1B7BD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776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57707" name="Oval 11">
                  <a:extLst>
                    <a:ext uri="{FF2B5EF4-FFF2-40B4-BE49-F238E27FC236}">
                      <a16:creationId xmlns:a16="http://schemas.microsoft.com/office/drawing/2014/main" id="{2D55FAA9-9F1C-93D7-99E4-2488E4F96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920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57708" name="Oval 12">
                  <a:extLst>
                    <a:ext uri="{FF2B5EF4-FFF2-40B4-BE49-F238E27FC236}">
                      <a16:creationId xmlns:a16="http://schemas.microsoft.com/office/drawing/2014/main" id="{55328EE8-9177-0DF0-7E75-9C3EFB6E4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235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57709" name="Oval 13">
                  <a:extLst>
                    <a:ext uri="{FF2B5EF4-FFF2-40B4-BE49-F238E27FC236}">
                      <a16:creationId xmlns:a16="http://schemas.microsoft.com/office/drawing/2014/main" id="{1B89E414-9797-FF45-EF5D-BE2A99169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2064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157710" name="Group 14">
                <a:extLst>
                  <a:ext uri="{FF2B5EF4-FFF2-40B4-BE49-F238E27FC236}">
                    <a16:creationId xmlns:a16="http://schemas.microsoft.com/office/drawing/2014/main" id="{3DC61CD1-4B68-3FF6-D89F-167F472A2F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1776"/>
                <a:ext cx="912" cy="576"/>
                <a:chOff x="1680" y="1776"/>
                <a:chExt cx="912" cy="576"/>
              </a:xfrm>
            </p:grpSpPr>
            <p:sp>
              <p:nvSpPr>
                <p:cNvPr id="157711" name="Line 15">
                  <a:extLst>
                    <a:ext uri="{FF2B5EF4-FFF2-40B4-BE49-F238E27FC236}">
                      <a16:creationId xmlns:a16="http://schemas.microsoft.com/office/drawing/2014/main" id="{6BC3229D-E3DB-EECE-24A0-CA41B83755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1920"/>
                  <a:ext cx="91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grpSp>
              <p:nvGrpSpPr>
                <p:cNvPr id="157712" name="Group 16">
                  <a:extLst>
                    <a:ext uri="{FF2B5EF4-FFF2-40B4-BE49-F238E27FC236}">
                      <a16:creationId xmlns:a16="http://schemas.microsoft.com/office/drawing/2014/main" id="{F649DC16-9315-9E13-151E-5937A591F81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80" y="1776"/>
                  <a:ext cx="912" cy="576"/>
                  <a:chOff x="1680" y="1776"/>
                  <a:chExt cx="912" cy="576"/>
                </a:xfrm>
              </p:grpSpPr>
              <p:sp>
                <p:nvSpPr>
                  <p:cNvPr id="157713" name="Line 17">
                    <a:extLst>
                      <a:ext uri="{FF2B5EF4-FFF2-40B4-BE49-F238E27FC236}">
                        <a16:creationId xmlns:a16="http://schemas.microsoft.com/office/drawing/2014/main" id="{73075B98-1658-A2F8-4C11-62B6D5113C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28" y="1776"/>
                    <a:ext cx="86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57714" name="Line 18">
                    <a:extLst>
                      <a:ext uri="{FF2B5EF4-FFF2-40B4-BE49-F238E27FC236}">
                        <a16:creationId xmlns:a16="http://schemas.microsoft.com/office/drawing/2014/main" id="{DA1FF9F9-4C0C-8236-3B64-25CF5B3FCF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28" y="1776"/>
                    <a:ext cx="864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57715" name="Line 19">
                    <a:extLst>
                      <a:ext uri="{FF2B5EF4-FFF2-40B4-BE49-F238E27FC236}">
                        <a16:creationId xmlns:a16="http://schemas.microsoft.com/office/drawing/2014/main" id="{676ECABE-368C-C5AC-3CC7-EDF88EEA6B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1920"/>
                    <a:ext cx="864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57716" name="Line 20">
                    <a:extLst>
                      <a:ext uri="{FF2B5EF4-FFF2-40B4-BE49-F238E27FC236}">
                        <a16:creationId xmlns:a16="http://schemas.microsoft.com/office/drawing/2014/main" id="{D1A54B57-755B-12F0-1CB7-50D4A0AF4A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0" y="1968"/>
                    <a:ext cx="912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57717" name="Line 21">
                    <a:extLst>
                      <a:ext uri="{FF2B5EF4-FFF2-40B4-BE49-F238E27FC236}">
                        <a16:creationId xmlns:a16="http://schemas.microsoft.com/office/drawing/2014/main" id="{8FFEB53A-324A-7177-C372-1E1FC7BB36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064"/>
                    <a:ext cx="912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57718" name="Line 22">
                    <a:extLst>
                      <a:ext uri="{FF2B5EF4-FFF2-40B4-BE49-F238E27FC236}">
                        <a16:creationId xmlns:a16="http://schemas.microsoft.com/office/drawing/2014/main" id="{92ACA912-591F-76C7-403C-58EEBEC79B6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0" y="1968"/>
                    <a:ext cx="912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57719" name="Line 23">
                    <a:extLst>
                      <a:ext uri="{FF2B5EF4-FFF2-40B4-BE49-F238E27FC236}">
                        <a16:creationId xmlns:a16="http://schemas.microsoft.com/office/drawing/2014/main" id="{1D82D81C-1AFF-F821-3539-E1C0826D05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0" y="2208"/>
                    <a:ext cx="912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</p:grpSp>
          </p:grpSp>
        </p:grpSp>
        <p:sp>
          <p:nvSpPr>
            <p:cNvPr id="157720" name="Line 24">
              <a:extLst>
                <a:ext uri="{FF2B5EF4-FFF2-40B4-BE49-F238E27FC236}">
                  <a16:creationId xmlns:a16="http://schemas.microsoft.com/office/drawing/2014/main" id="{B07DF95F-E583-0BE2-9022-918D496C6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40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57721" name="Line 25">
              <a:extLst>
                <a:ext uri="{FF2B5EF4-FFF2-40B4-BE49-F238E27FC236}">
                  <a16:creationId xmlns:a16="http://schemas.microsoft.com/office/drawing/2014/main" id="{CB1A28C7-EB66-8CEA-1820-8137546DD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64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157722" name="Text Box 26">
            <a:extLst>
              <a:ext uri="{FF2B5EF4-FFF2-40B4-BE49-F238E27FC236}">
                <a16:creationId xmlns:a16="http://schemas.microsoft.com/office/drawing/2014/main" id="{F5C433AC-4F55-92BA-9C56-63806D33E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3703" y="4841876"/>
            <a:ext cx="42278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AU" altLang="en-US" sz="2400" dirty="0">
                <a:latin typeface="Times New Roman" panose="02020603050405020304" pitchFamily="18" charset="0"/>
              </a:rPr>
              <a:t>    Input                   Output </a:t>
            </a:r>
          </a:p>
          <a:p>
            <a:pPr eaLnBrk="0" hangingPunct="0"/>
            <a:r>
              <a:rPr lang="en-AU" altLang="en-US" sz="2400" dirty="0">
                <a:latin typeface="Times New Roman" panose="02020603050405020304" pitchFamily="18" charset="0"/>
              </a:rPr>
              <a:t>    layer                    </a:t>
            </a:r>
            <a:r>
              <a:rPr lang="en-AU" altLang="en-US" sz="2400" dirty="0" err="1">
                <a:latin typeface="Times New Roman" panose="02020603050405020304" pitchFamily="18" charset="0"/>
              </a:rPr>
              <a:t>layer</a:t>
            </a:r>
            <a:endParaRPr lang="en-AU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7723" name="Text Box 27">
            <a:extLst>
              <a:ext uri="{FF2B5EF4-FFF2-40B4-BE49-F238E27FC236}">
                <a16:creationId xmlns:a16="http://schemas.microsoft.com/office/drawing/2014/main" id="{7141F1EB-9691-DAA8-B0B4-AF1B79700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200401"/>
            <a:ext cx="17379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AU" altLang="en-US" sz="2400">
                <a:latin typeface="Times New Roman" panose="02020603050405020304" pitchFamily="18" charset="0"/>
              </a:rPr>
              <a:t>Single layer </a:t>
            </a:r>
          </a:p>
          <a:p>
            <a:pPr eaLnBrk="0" hangingPunct="0"/>
            <a:r>
              <a:rPr lang="en-AU" altLang="en-US" sz="2400">
                <a:latin typeface="Times New Roman" panose="02020603050405020304" pitchFamily="18" charset="0"/>
              </a:rPr>
              <a:t>network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E95C8857-91BE-423D-E971-B5BF67C0BB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Different Network Topologies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99E398D5-F993-ED14-B6F6-A7C8908F6D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03312" y="1386348"/>
            <a:ext cx="8946541" cy="4862051"/>
          </a:xfrm>
          <a:solidFill>
            <a:schemeClr val="bg1"/>
          </a:solidFill>
        </p:spPr>
        <p:txBody>
          <a:bodyPr/>
          <a:lstStyle/>
          <a:p>
            <a:r>
              <a:rPr lang="en-AU" altLang="en-US" dirty="0">
                <a:solidFill>
                  <a:srgbClr val="FF0000"/>
                </a:solidFill>
              </a:rPr>
              <a:t>Multi-layer feed-forward networks</a:t>
            </a:r>
          </a:p>
          <a:p>
            <a:pPr lvl="1"/>
            <a:r>
              <a:rPr lang="en-AU" altLang="en-US" dirty="0"/>
              <a:t>	One or more hidden layers. Input projects only from previous layers onto a layer.</a:t>
            </a:r>
          </a:p>
          <a:p>
            <a:pPr lvl="1"/>
            <a:endParaRPr lang="en-AU" altLang="en-US" dirty="0"/>
          </a:p>
          <a:p>
            <a:pPr lvl="1"/>
            <a:endParaRPr lang="en-AU" altLang="en-US" dirty="0"/>
          </a:p>
          <a:p>
            <a:pPr lvl="1"/>
            <a:endParaRPr lang="en-AU" altLang="en-US" dirty="0"/>
          </a:p>
        </p:txBody>
      </p:sp>
      <p:sp>
        <p:nvSpPr>
          <p:cNvPr id="159748" name="Text Box 4">
            <a:extLst>
              <a:ext uri="{FF2B5EF4-FFF2-40B4-BE49-F238E27FC236}">
                <a16:creationId xmlns:a16="http://schemas.microsoft.com/office/drawing/2014/main" id="{59811E0F-02EE-3B21-D831-C9001AC33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876801"/>
            <a:ext cx="556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AU" altLang="en-US" sz="2400">
                <a:latin typeface="Times New Roman" panose="02020603050405020304" pitchFamily="18" charset="0"/>
              </a:rPr>
              <a:t>  Input        	Hidden   	Output </a:t>
            </a:r>
          </a:p>
          <a:p>
            <a:pPr eaLnBrk="0" hangingPunct="0"/>
            <a:r>
              <a:rPr lang="en-AU" altLang="en-US" sz="2400">
                <a:latin typeface="Times New Roman" panose="02020603050405020304" pitchFamily="18" charset="0"/>
              </a:rPr>
              <a:t>  layer              layer       	layer</a:t>
            </a:r>
          </a:p>
        </p:txBody>
      </p:sp>
      <p:grpSp>
        <p:nvGrpSpPr>
          <p:cNvPr id="159749" name="Group 5">
            <a:extLst>
              <a:ext uri="{FF2B5EF4-FFF2-40B4-BE49-F238E27FC236}">
                <a16:creationId xmlns:a16="http://schemas.microsoft.com/office/drawing/2014/main" id="{1301E66C-CEEB-C2E8-77B3-68F9514E2E72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514600"/>
            <a:ext cx="3886200" cy="2209800"/>
            <a:chOff x="960" y="2112"/>
            <a:chExt cx="1728" cy="864"/>
          </a:xfrm>
        </p:grpSpPr>
        <p:sp>
          <p:nvSpPr>
            <p:cNvPr id="159750" name="Line 6">
              <a:extLst>
                <a:ext uri="{FF2B5EF4-FFF2-40B4-BE49-F238E27FC236}">
                  <a16:creationId xmlns:a16="http://schemas.microsoft.com/office/drawing/2014/main" id="{649E396B-8C6F-FFBB-BAF1-A5A77E3F0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448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grpSp>
          <p:nvGrpSpPr>
            <p:cNvPr id="159751" name="Group 7">
              <a:extLst>
                <a:ext uri="{FF2B5EF4-FFF2-40B4-BE49-F238E27FC236}">
                  <a16:creationId xmlns:a16="http://schemas.microsoft.com/office/drawing/2014/main" id="{88F07A96-5966-B8A9-C9E4-158A7051AA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2112"/>
              <a:ext cx="1728" cy="864"/>
              <a:chOff x="960" y="2112"/>
              <a:chExt cx="1728" cy="864"/>
            </a:xfrm>
          </p:grpSpPr>
          <p:grpSp>
            <p:nvGrpSpPr>
              <p:cNvPr id="159752" name="Group 8">
                <a:extLst>
                  <a:ext uri="{FF2B5EF4-FFF2-40B4-BE49-F238E27FC236}">
                    <a16:creationId xmlns:a16="http://schemas.microsoft.com/office/drawing/2014/main" id="{FBF114A2-0FDC-BE90-022F-898CC8747C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112"/>
                <a:ext cx="1728" cy="864"/>
                <a:chOff x="960" y="2112"/>
                <a:chExt cx="1728" cy="864"/>
              </a:xfrm>
            </p:grpSpPr>
            <p:grpSp>
              <p:nvGrpSpPr>
                <p:cNvPr id="159753" name="Group 9">
                  <a:extLst>
                    <a:ext uri="{FF2B5EF4-FFF2-40B4-BE49-F238E27FC236}">
                      <a16:creationId xmlns:a16="http://schemas.microsoft.com/office/drawing/2014/main" id="{E1C1AF47-98DA-976F-490A-198660A638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0" y="2208"/>
                  <a:ext cx="1584" cy="624"/>
                  <a:chOff x="1776" y="2208"/>
                  <a:chExt cx="1584" cy="624"/>
                </a:xfrm>
              </p:grpSpPr>
              <p:grpSp>
                <p:nvGrpSpPr>
                  <p:cNvPr id="159754" name="Group 10">
                    <a:extLst>
                      <a:ext uri="{FF2B5EF4-FFF2-40B4-BE49-F238E27FC236}">
                        <a16:creationId xmlns:a16="http://schemas.microsoft.com/office/drawing/2014/main" id="{04208A09-AF98-9045-A6FE-23152806BF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76" y="2208"/>
                    <a:ext cx="1056" cy="624"/>
                    <a:chOff x="1680" y="1776"/>
                    <a:chExt cx="1056" cy="624"/>
                  </a:xfrm>
                </p:grpSpPr>
                <p:grpSp>
                  <p:nvGrpSpPr>
                    <p:cNvPr id="159755" name="Group 11">
                      <a:extLst>
                        <a:ext uri="{FF2B5EF4-FFF2-40B4-BE49-F238E27FC236}">
                          <a16:creationId xmlns:a16="http://schemas.microsoft.com/office/drawing/2014/main" id="{A3503F58-71FA-A873-DC4B-A6819DF008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92" y="1920"/>
                      <a:ext cx="144" cy="384"/>
                      <a:chOff x="2592" y="1776"/>
                      <a:chExt cx="144" cy="384"/>
                    </a:xfrm>
                  </p:grpSpPr>
                  <p:sp>
                    <p:nvSpPr>
                      <p:cNvPr id="159756" name="Oval 12">
                        <a:extLst>
                          <a:ext uri="{FF2B5EF4-FFF2-40B4-BE49-F238E27FC236}">
                            <a16:creationId xmlns:a16="http://schemas.microsoft.com/office/drawing/2014/main" id="{493A1359-1C52-284F-F8BC-19B18D07B0F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592" y="2016"/>
                        <a:ext cx="144" cy="144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CA"/>
                      </a:p>
                    </p:txBody>
                  </p:sp>
                  <p:sp>
                    <p:nvSpPr>
                      <p:cNvPr id="159757" name="Oval 13">
                        <a:extLst>
                          <a:ext uri="{FF2B5EF4-FFF2-40B4-BE49-F238E27FC236}">
                            <a16:creationId xmlns:a16="http://schemas.microsoft.com/office/drawing/2014/main" id="{6A716602-51F3-CFEB-7AF8-4571DCD246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592" y="1776"/>
                        <a:ext cx="144" cy="144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CA"/>
                      </a:p>
                    </p:txBody>
                  </p:sp>
                </p:grpSp>
                <p:grpSp>
                  <p:nvGrpSpPr>
                    <p:cNvPr id="159758" name="Group 14">
                      <a:extLst>
                        <a:ext uri="{FF2B5EF4-FFF2-40B4-BE49-F238E27FC236}">
                          <a16:creationId xmlns:a16="http://schemas.microsoft.com/office/drawing/2014/main" id="{74B9AC8D-ABC3-2385-647B-435190C5412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80" y="1776"/>
                      <a:ext cx="48" cy="624"/>
                      <a:chOff x="1680" y="1776"/>
                      <a:chExt cx="48" cy="624"/>
                    </a:xfrm>
                  </p:grpSpPr>
                  <p:sp>
                    <p:nvSpPr>
                      <p:cNvPr id="159759" name="Oval 15">
                        <a:extLst>
                          <a:ext uri="{FF2B5EF4-FFF2-40B4-BE49-F238E27FC236}">
                            <a16:creationId xmlns:a16="http://schemas.microsoft.com/office/drawing/2014/main" id="{DF21393E-9C84-D119-20DC-AE91D7F3901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776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CA"/>
                      </a:p>
                    </p:txBody>
                  </p:sp>
                  <p:sp>
                    <p:nvSpPr>
                      <p:cNvPr id="159760" name="Oval 16">
                        <a:extLst>
                          <a:ext uri="{FF2B5EF4-FFF2-40B4-BE49-F238E27FC236}">
                            <a16:creationId xmlns:a16="http://schemas.microsoft.com/office/drawing/2014/main" id="{4C3C8095-2D13-9D69-F647-F1F540EBB38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1920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CA"/>
                      </a:p>
                    </p:txBody>
                  </p:sp>
                  <p:sp>
                    <p:nvSpPr>
                      <p:cNvPr id="159761" name="Oval 17">
                        <a:extLst>
                          <a:ext uri="{FF2B5EF4-FFF2-40B4-BE49-F238E27FC236}">
                            <a16:creationId xmlns:a16="http://schemas.microsoft.com/office/drawing/2014/main" id="{FCEA5B4D-45E8-D5B4-77F7-50E5B50E7EE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2352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CA"/>
                      </a:p>
                    </p:txBody>
                  </p:sp>
                  <p:sp>
                    <p:nvSpPr>
                      <p:cNvPr id="159762" name="Oval 18">
                        <a:extLst>
                          <a:ext uri="{FF2B5EF4-FFF2-40B4-BE49-F238E27FC236}">
                            <a16:creationId xmlns:a16="http://schemas.microsoft.com/office/drawing/2014/main" id="{B01F3AD8-C157-E0DC-7739-1738D225891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80" y="2064"/>
                        <a:ext cx="48" cy="48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CA"/>
                      </a:p>
                    </p:txBody>
                  </p:sp>
                </p:grpSp>
                <p:grpSp>
                  <p:nvGrpSpPr>
                    <p:cNvPr id="159763" name="Group 19">
                      <a:extLst>
                        <a:ext uri="{FF2B5EF4-FFF2-40B4-BE49-F238E27FC236}">
                          <a16:creationId xmlns:a16="http://schemas.microsoft.com/office/drawing/2014/main" id="{25E47A31-8C08-3693-60DE-2D71B0E0BEB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80" y="1776"/>
                      <a:ext cx="912" cy="576"/>
                      <a:chOff x="1680" y="1776"/>
                      <a:chExt cx="912" cy="576"/>
                    </a:xfrm>
                  </p:grpSpPr>
                  <p:sp>
                    <p:nvSpPr>
                      <p:cNvPr id="159764" name="Line 20">
                        <a:extLst>
                          <a:ext uri="{FF2B5EF4-FFF2-40B4-BE49-F238E27FC236}">
                            <a16:creationId xmlns:a16="http://schemas.microsoft.com/office/drawing/2014/main" id="{669789C6-C90D-6BA7-6D49-E4772F4C8F6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80" y="1920"/>
                        <a:ext cx="912" cy="288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CA"/>
                      </a:p>
                    </p:txBody>
                  </p:sp>
                  <p:grpSp>
                    <p:nvGrpSpPr>
                      <p:cNvPr id="159765" name="Group 21">
                        <a:extLst>
                          <a:ext uri="{FF2B5EF4-FFF2-40B4-BE49-F238E27FC236}">
                            <a16:creationId xmlns:a16="http://schemas.microsoft.com/office/drawing/2014/main" id="{712C9E00-B737-BD9C-3314-FA2F5C2A69A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680" y="1776"/>
                        <a:ext cx="912" cy="576"/>
                        <a:chOff x="1680" y="1776"/>
                        <a:chExt cx="912" cy="576"/>
                      </a:xfrm>
                    </p:grpSpPr>
                    <p:sp>
                      <p:nvSpPr>
                        <p:cNvPr id="159766" name="Line 22">
                          <a:extLst>
                            <a:ext uri="{FF2B5EF4-FFF2-40B4-BE49-F238E27FC236}">
                              <a16:creationId xmlns:a16="http://schemas.microsoft.com/office/drawing/2014/main" id="{5E4F32ED-D7D9-9AD3-3347-A71A9456EDF9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728" y="1776"/>
                          <a:ext cx="864" cy="19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CA"/>
                        </a:p>
                      </p:txBody>
                    </p:sp>
                    <p:sp>
                      <p:nvSpPr>
                        <p:cNvPr id="159767" name="Line 23">
                          <a:extLst>
                            <a:ext uri="{FF2B5EF4-FFF2-40B4-BE49-F238E27FC236}">
                              <a16:creationId xmlns:a16="http://schemas.microsoft.com/office/drawing/2014/main" id="{0B39CE6B-EDA5-D475-CA01-3ECC968C353E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728" y="1776"/>
                          <a:ext cx="864" cy="43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CA"/>
                        </a:p>
                      </p:txBody>
                    </p:sp>
                    <p:sp>
                      <p:nvSpPr>
                        <p:cNvPr id="159768" name="Line 24">
                          <a:extLst>
                            <a:ext uri="{FF2B5EF4-FFF2-40B4-BE49-F238E27FC236}">
                              <a16:creationId xmlns:a16="http://schemas.microsoft.com/office/drawing/2014/main" id="{43916F23-39C4-BBF6-5AE0-9C1A43F2EF2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680" y="1920"/>
                          <a:ext cx="864" cy="48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CA"/>
                        </a:p>
                      </p:txBody>
                    </p:sp>
                    <p:sp>
                      <p:nvSpPr>
                        <p:cNvPr id="159769" name="Line 25">
                          <a:extLst>
                            <a:ext uri="{FF2B5EF4-FFF2-40B4-BE49-F238E27FC236}">
                              <a16:creationId xmlns:a16="http://schemas.microsoft.com/office/drawing/2014/main" id="{B13025EA-3CFE-1576-584C-55F6D24D0871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1680" y="1968"/>
                          <a:ext cx="912" cy="96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CA"/>
                        </a:p>
                      </p:txBody>
                    </p:sp>
                    <p:sp>
                      <p:nvSpPr>
                        <p:cNvPr id="159770" name="Line 26">
                          <a:extLst>
                            <a:ext uri="{FF2B5EF4-FFF2-40B4-BE49-F238E27FC236}">
                              <a16:creationId xmlns:a16="http://schemas.microsoft.com/office/drawing/2014/main" id="{53D09347-CA70-1943-63CC-2575FA48CA3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680" y="2064"/>
                          <a:ext cx="912" cy="14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CA"/>
                        </a:p>
                      </p:txBody>
                    </p:sp>
                    <p:sp>
                      <p:nvSpPr>
                        <p:cNvPr id="159771" name="Line 27">
                          <a:extLst>
                            <a:ext uri="{FF2B5EF4-FFF2-40B4-BE49-F238E27FC236}">
                              <a16:creationId xmlns:a16="http://schemas.microsoft.com/office/drawing/2014/main" id="{745FFB34-F59D-9B24-4DE8-7C43FCF67189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1680" y="1968"/>
                          <a:ext cx="912" cy="38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CA"/>
                        </a:p>
                      </p:txBody>
                    </p:sp>
                    <p:sp>
                      <p:nvSpPr>
                        <p:cNvPr id="159772" name="Line 28">
                          <a:extLst>
                            <a:ext uri="{FF2B5EF4-FFF2-40B4-BE49-F238E27FC236}">
                              <a16:creationId xmlns:a16="http://schemas.microsoft.com/office/drawing/2014/main" id="{E07E388C-BC30-7E67-7B78-BB7DD43A65DE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1680" y="2208"/>
                          <a:ext cx="912" cy="144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CA"/>
                        </a:p>
                      </p:txBody>
                    </p:sp>
                  </p:grpSp>
                </p:grpSp>
              </p:grpSp>
              <p:sp>
                <p:nvSpPr>
                  <p:cNvPr id="159773" name="Line 29">
                    <a:extLst>
                      <a:ext uri="{FF2B5EF4-FFF2-40B4-BE49-F238E27FC236}">
                        <a16:creationId xmlns:a16="http://schemas.microsoft.com/office/drawing/2014/main" id="{4D4CA1C2-2463-411A-3037-390D25BE40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32" y="2400"/>
                    <a:ext cx="52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59774" name="Line 30">
                    <a:extLst>
                      <a:ext uri="{FF2B5EF4-FFF2-40B4-BE49-F238E27FC236}">
                        <a16:creationId xmlns:a16="http://schemas.microsoft.com/office/drawing/2014/main" id="{A626859D-3A4E-0E12-51F5-95027F2204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32" y="2640"/>
                    <a:ext cx="52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</p:grpSp>
            <p:grpSp>
              <p:nvGrpSpPr>
                <p:cNvPr id="159775" name="Group 31">
                  <a:extLst>
                    <a:ext uri="{FF2B5EF4-FFF2-40B4-BE49-F238E27FC236}">
                      <a16:creationId xmlns:a16="http://schemas.microsoft.com/office/drawing/2014/main" id="{9563434F-007B-6F50-FF48-9F05DA1635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44" y="2112"/>
                  <a:ext cx="144" cy="864"/>
                  <a:chOff x="2688" y="2160"/>
                  <a:chExt cx="144" cy="864"/>
                </a:xfrm>
              </p:grpSpPr>
              <p:grpSp>
                <p:nvGrpSpPr>
                  <p:cNvPr id="159776" name="Group 32">
                    <a:extLst>
                      <a:ext uri="{FF2B5EF4-FFF2-40B4-BE49-F238E27FC236}">
                        <a16:creationId xmlns:a16="http://schemas.microsoft.com/office/drawing/2014/main" id="{19B929A3-1676-86AE-F2FF-609C479D3E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88" y="2160"/>
                    <a:ext cx="144" cy="384"/>
                    <a:chOff x="2592" y="1776"/>
                    <a:chExt cx="144" cy="384"/>
                  </a:xfrm>
                </p:grpSpPr>
                <p:sp>
                  <p:nvSpPr>
                    <p:cNvPr id="159777" name="Oval 33">
                      <a:extLst>
                        <a:ext uri="{FF2B5EF4-FFF2-40B4-BE49-F238E27FC236}">
                          <a16:creationId xmlns:a16="http://schemas.microsoft.com/office/drawing/2014/main" id="{1750B874-D67B-59F0-26FB-5A2C575002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92" y="2016"/>
                      <a:ext cx="144" cy="144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CA"/>
                    </a:p>
                  </p:txBody>
                </p:sp>
                <p:sp>
                  <p:nvSpPr>
                    <p:cNvPr id="159778" name="Oval 34">
                      <a:extLst>
                        <a:ext uri="{FF2B5EF4-FFF2-40B4-BE49-F238E27FC236}">
                          <a16:creationId xmlns:a16="http://schemas.microsoft.com/office/drawing/2014/main" id="{874F51BC-3FD9-EE78-7E2F-E3F24EF68E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92" y="1776"/>
                      <a:ext cx="144" cy="144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CA"/>
                    </a:p>
                  </p:txBody>
                </p:sp>
              </p:grpSp>
              <p:grpSp>
                <p:nvGrpSpPr>
                  <p:cNvPr id="159779" name="Group 35">
                    <a:extLst>
                      <a:ext uri="{FF2B5EF4-FFF2-40B4-BE49-F238E27FC236}">
                        <a16:creationId xmlns:a16="http://schemas.microsoft.com/office/drawing/2014/main" id="{B066528C-EDF1-577F-202D-D8E23D5675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88" y="2640"/>
                    <a:ext cx="144" cy="384"/>
                    <a:chOff x="2592" y="1776"/>
                    <a:chExt cx="144" cy="384"/>
                  </a:xfrm>
                </p:grpSpPr>
                <p:sp>
                  <p:nvSpPr>
                    <p:cNvPr id="159780" name="Oval 36">
                      <a:extLst>
                        <a:ext uri="{FF2B5EF4-FFF2-40B4-BE49-F238E27FC236}">
                          <a16:creationId xmlns:a16="http://schemas.microsoft.com/office/drawing/2014/main" id="{93369553-B0FE-8336-1967-69DB54AC9E0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92" y="2016"/>
                      <a:ext cx="144" cy="144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CA"/>
                    </a:p>
                  </p:txBody>
                </p:sp>
                <p:sp>
                  <p:nvSpPr>
                    <p:cNvPr id="159781" name="Oval 37">
                      <a:extLst>
                        <a:ext uri="{FF2B5EF4-FFF2-40B4-BE49-F238E27FC236}">
                          <a16:creationId xmlns:a16="http://schemas.microsoft.com/office/drawing/2014/main" id="{14EA839C-55C1-ABAA-2684-7E2388E3C5A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92" y="1776"/>
                      <a:ext cx="144" cy="144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CA"/>
                    </a:p>
                  </p:txBody>
                </p:sp>
              </p:grpSp>
            </p:grpSp>
          </p:grpSp>
          <p:sp>
            <p:nvSpPr>
              <p:cNvPr id="159782" name="Line 38">
                <a:extLst>
                  <a:ext uri="{FF2B5EF4-FFF2-40B4-BE49-F238E27FC236}">
                    <a16:creationId xmlns:a16="http://schemas.microsoft.com/office/drawing/2014/main" id="{0FCBA501-D9BB-36A7-245D-655E817903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6" y="2208"/>
                <a:ext cx="528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59783" name="Line 39">
                <a:extLst>
                  <a:ext uri="{FF2B5EF4-FFF2-40B4-BE49-F238E27FC236}">
                    <a16:creationId xmlns:a16="http://schemas.microsoft.com/office/drawing/2014/main" id="{5F7FF381-F6A2-FFDB-7C37-E734E342FB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2400"/>
                <a:ext cx="52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59784" name="Line 40">
                <a:extLst>
                  <a:ext uri="{FF2B5EF4-FFF2-40B4-BE49-F238E27FC236}">
                    <a16:creationId xmlns:a16="http://schemas.microsoft.com/office/drawing/2014/main" id="{9BE317E9-BFBE-E912-C30E-A099459054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2400"/>
                <a:ext cx="52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59785" name="Line 41">
                <a:extLst>
                  <a:ext uri="{FF2B5EF4-FFF2-40B4-BE49-F238E27FC236}">
                    <a16:creationId xmlns:a16="http://schemas.microsoft.com/office/drawing/2014/main" id="{26D98F48-3CB2-FB2F-9F2D-29961D4BC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6" y="2208"/>
                <a:ext cx="528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159786" name="Line 42">
                <a:extLst>
                  <a:ext uri="{FF2B5EF4-FFF2-40B4-BE49-F238E27FC236}">
                    <a16:creationId xmlns:a16="http://schemas.microsoft.com/office/drawing/2014/main" id="{48FB820B-7EE7-B577-73AA-8C623F7F8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2640"/>
                <a:ext cx="52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</p:grpSp>
      </p:grpSp>
      <p:sp>
        <p:nvSpPr>
          <p:cNvPr id="159787" name="Line 43">
            <a:extLst>
              <a:ext uri="{FF2B5EF4-FFF2-40B4-BE49-F238E27FC236}">
                <a16:creationId xmlns:a16="http://schemas.microsoft.com/office/drawing/2014/main" id="{55AF05C6-BD13-FC94-197F-98CA8F5E2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2743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59788" name="Line 44">
            <a:extLst>
              <a:ext uri="{FF2B5EF4-FFF2-40B4-BE49-F238E27FC236}">
                <a16:creationId xmlns:a16="http://schemas.microsoft.com/office/drawing/2014/main" id="{16A9A1B6-7CA0-1371-86CA-C1A70071B2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352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59789" name="Line 45">
            <a:extLst>
              <a:ext uri="{FF2B5EF4-FFF2-40B4-BE49-F238E27FC236}">
                <a16:creationId xmlns:a16="http://schemas.microsoft.com/office/drawing/2014/main" id="{BAF69396-F075-4BB0-1630-5F4092520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886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59790" name="Line 46">
            <a:extLst>
              <a:ext uri="{FF2B5EF4-FFF2-40B4-BE49-F238E27FC236}">
                <a16:creationId xmlns:a16="http://schemas.microsoft.com/office/drawing/2014/main" id="{9B0C037A-FA82-C3A7-F93C-6768D9980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4572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59791" name="Text Box 47">
            <a:extLst>
              <a:ext uri="{FF2B5EF4-FFF2-40B4-BE49-F238E27FC236}">
                <a16:creationId xmlns:a16="http://schemas.microsoft.com/office/drawing/2014/main" id="{74397E7E-EC90-A014-D405-80BD65429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8926" y="3241675"/>
            <a:ext cx="205216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AU" altLang="en-US" sz="2400">
                <a:latin typeface="Times New Roman" panose="02020603050405020304" pitchFamily="18" charset="0"/>
              </a:rPr>
              <a:t>2-layer or</a:t>
            </a:r>
          </a:p>
          <a:p>
            <a:pPr eaLnBrk="0" hangingPunct="0"/>
            <a:r>
              <a:rPr lang="en-AU" altLang="en-US" sz="2400">
                <a:latin typeface="Times New Roman" panose="02020603050405020304" pitchFamily="18" charset="0"/>
              </a:rPr>
              <a:t>1-hidden layer</a:t>
            </a:r>
          </a:p>
          <a:p>
            <a:pPr eaLnBrk="0" hangingPunct="0"/>
            <a:r>
              <a:rPr lang="en-AU" altLang="en-US" sz="2400" i="1">
                <a:latin typeface="Times New Roman" panose="02020603050405020304" pitchFamily="18" charset="0"/>
              </a:rPr>
              <a:t>fully connected</a:t>
            </a:r>
            <a:endParaRPr lang="en-AU" altLang="en-US" sz="2400">
              <a:latin typeface="Times New Roman" panose="02020603050405020304" pitchFamily="18" charset="0"/>
            </a:endParaRPr>
          </a:p>
          <a:p>
            <a:pPr eaLnBrk="0" hangingPunct="0"/>
            <a:r>
              <a:rPr lang="en-AU" altLang="en-US" sz="2400">
                <a:latin typeface="Times New Roman" panose="02020603050405020304" pitchFamily="18" charset="0"/>
              </a:rPr>
              <a:t>network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3BAC558B-5173-2546-29D5-E37A56830A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3100"/>
              <a:t>Different Network Topologies</a:t>
            </a:r>
            <a:endParaRPr lang="en-US" altLang="en-US" sz="3100"/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91979C32-9E6C-0439-34AB-C2E57FB829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03312" y="1366684"/>
            <a:ext cx="9515527" cy="4881715"/>
          </a:xfrm>
        </p:spPr>
        <p:txBody>
          <a:bodyPr/>
          <a:lstStyle/>
          <a:p>
            <a:r>
              <a:rPr lang="en-AU" altLang="en-US" dirty="0">
                <a:solidFill>
                  <a:srgbClr val="FF0000"/>
                </a:solidFill>
              </a:rPr>
              <a:t>Multi-layer feed-forward networks</a:t>
            </a: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161796" name="Picture 4">
            <a:extLst>
              <a:ext uri="{FF2B5EF4-FFF2-40B4-BE49-F238E27FC236}">
                <a16:creationId xmlns:a16="http://schemas.microsoft.com/office/drawing/2014/main" id="{6F74B57C-B2B6-7D65-A8F5-7E7C68893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64" y="2092325"/>
            <a:ext cx="7026275" cy="26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797" name="Text Box 5">
            <a:extLst>
              <a:ext uri="{FF2B5EF4-FFF2-40B4-BE49-F238E27FC236}">
                <a16:creationId xmlns:a16="http://schemas.microsoft.com/office/drawing/2014/main" id="{88907E57-A264-07A8-5881-1F5B0EB60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1"/>
            <a:ext cx="72488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AU" altLang="en-US" sz="2400" dirty="0">
                <a:latin typeface="Times New Roman" panose="02020603050405020304" pitchFamily="18" charset="0"/>
              </a:rPr>
              <a:t>  </a:t>
            </a:r>
            <a:r>
              <a:rPr lang="en-AU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Input        	         Hidden   			     Output </a:t>
            </a:r>
          </a:p>
          <a:p>
            <a:pPr eaLnBrk="0" hangingPunct="0"/>
            <a:r>
              <a:rPr lang="en-AU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 layer       	               layers       		      layer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DB082A2B-6ED3-847F-8F4F-05CCCA2317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Different Network Topologies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E374F2E9-674C-E1AA-A778-C6FB5221FA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03312" y="1356852"/>
            <a:ext cx="8946541" cy="4891547"/>
          </a:xfrm>
          <a:solidFill>
            <a:schemeClr val="bg1"/>
          </a:solidFill>
        </p:spPr>
        <p:txBody>
          <a:bodyPr/>
          <a:lstStyle/>
          <a:p>
            <a:r>
              <a:rPr lang="en-AU" altLang="en-US" dirty="0">
                <a:solidFill>
                  <a:srgbClr val="FF0000"/>
                </a:solidFill>
              </a:rPr>
              <a:t>Recurrent networks</a:t>
            </a:r>
          </a:p>
          <a:p>
            <a:pPr lvl="1"/>
            <a:r>
              <a:rPr lang="en-AU" altLang="en-US" dirty="0"/>
              <a:t>	A network with feedback</a:t>
            </a:r>
            <a:r>
              <a:rPr lang="tr-TR" altLang="en-US" dirty="0"/>
              <a:t>, where s</a:t>
            </a:r>
            <a:r>
              <a:rPr lang="en-AU" altLang="en-US" dirty="0" err="1"/>
              <a:t>ome</a:t>
            </a:r>
            <a:r>
              <a:rPr lang="en-AU" altLang="en-US" dirty="0"/>
              <a:t> of its inputs are connected to some of its outputs (discrete time).</a:t>
            </a:r>
          </a:p>
          <a:p>
            <a:pPr lvl="1"/>
            <a:endParaRPr lang="en-AU" altLang="en-US" dirty="0"/>
          </a:p>
          <a:p>
            <a:pPr lvl="1"/>
            <a:endParaRPr lang="en-AU" altLang="en-US" dirty="0"/>
          </a:p>
        </p:txBody>
      </p:sp>
      <p:sp>
        <p:nvSpPr>
          <p:cNvPr id="162820" name="Text Box 4">
            <a:extLst>
              <a:ext uri="{FF2B5EF4-FFF2-40B4-BE49-F238E27FC236}">
                <a16:creationId xmlns:a16="http://schemas.microsoft.com/office/drawing/2014/main" id="{B7A73816-FB39-80C5-52FD-9680B740A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876801"/>
            <a:ext cx="3276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AU" altLang="en-US" sz="2400">
                <a:latin typeface="Times New Roman" panose="02020603050405020304" pitchFamily="18" charset="0"/>
              </a:rPr>
              <a:t>  Input        	Output</a:t>
            </a:r>
          </a:p>
          <a:p>
            <a:pPr eaLnBrk="0" hangingPunct="0"/>
            <a:r>
              <a:rPr lang="en-AU" altLang="en-US" sz="2400">
                <a:latin typeface="Times New Roman" panose="02020603050405020304" pitchFamily="18" charset="0"/>
              </a:rPr>
              <a:t>  layer          	layer</a:t>
            </a:r>
          </a:p>
        </p:txBody>
      </p:sp>
      <p:grpSp>
        <p:nvGrpSpPr>
          <p:cNvPr id="162821" name="Group 5">
            <a:extLst>
              <a:ext uri="{FF2B5EF4-FFF2-40B4-BE49-F238E27FC236}">
                <a16:creationId xmlns:a16="http://schemas.microsoft.com/office/drawing/2014/main" id="{861D6FFF-D744-A19D-E3BA-D085D5291805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743200"/>
            <a:ext cx="3733800" cy="1752600"/>
            <a:chOff x="1776" y="2208"/>
            <a:chExt cx="1584" cy="624"/>
          </a:xfrm>
        </p:grpSpPr>
        <p:grpSp>
          <p:nvGrpSpPr>
            <p:cNvPr id="162822" name="Group 6">
              <a:extLst>
                <a:ext uri="{FF2B5EF4-FFF2-40B4-BE49-F238E27FC236}">
                  <a16:creationId xmlns:a16="http://schemas.microsoft.com/office/drawing/2014/main" id="{EA584073-AA83-E099-239D-94CF61253C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208"/>
              <a:ext cx="1056" cy="624"/>
              <a:chOff x="1680" y="1776"/>
              <a:chExt cx="1056" cy="624"/>
            </a:xfrm>
          </p:grpSpPr>
          <p:grpSp>
            <p:nvGrpSpPr>
              <p:cNvPr id="162823" name="Group 7">
                <a:extLst>
                  <a:ext uri="{FF2B5EF4-FFF2-40B4-BE49-F238E27FC236}">
                    <a16:creationId xmlns:a16="http://schemas.microsoft.com/office/drawing/2014/main" id="{F6A87B96-22A3-ECD3-4DF4-DCCEA90AFB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2" y="1920"/>
                <a:ext cx="144" cy="384"/>
                <a:chOff x="2592" y="1776"/>
                <a:chExt cx="144" cy="384"/>
              </a:xfrm>
            </p:grpSpPr>
            <p:sp>
              <p:nvSpPr>
                <p:cNvPr id="162824" name="Oval 8">
                  <a:extLst>
                    <a:ext uri="{FF2B5EF4-FFF2-40B4-BE49-F238E27FC236}">
                      <a16:creationId xmlns:a16="http://schemas.microsoft.com/office/drawing/2014/main" id="{7501EB51-CCE7-1DC5-EA4F-1BEAF11A4D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2016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62825" name="Oval 9">
                  <a:extLst>
                    <a:ext uri="{FF2B5EF4-FFF2-40B4-BE49-F238E27FC236}">
                      <a16:creationId xmlns:a16="http://schemas.microsoft.com/office/drawing/2014/main" id="{1992382B-6E04-1E63-7809-EAFD7F144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1776"/>
                  <a:ext cx="144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162826" name="Group 10">
                <a:extLst>
                  <a:ext uri="{FF2B5EF4-FFF2-40B4-BE49-F238E27FC236}">
                    <a16:creationId xmlns:a16="http://schemas.microsoft.com/office/drawing/2014/main" id="{9BA0A9A3-5807-63D9-EA38-8CB3342960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1776"/>
                <a:ext cx="48" cy="624"/>
                <a:chOff x="1680" y="1776"/>
                <a:chExt cx="48" cy="624"/>
              </a:xfrm>
            </p:grpSpPr>
            <p:sp>
              <p:nvSpPr>
                <p:cNvPr id="162827" name="Oval 11">
                  <a:extLst>
                    <a:ext uri="{FF2B5EF4-FFF2-40B4-BE49-F238E27FC236}">
                      <a16:creationId xmlns:a16="http://schemas.microsoft.com/office/drawing/2014/main" id="{C85CE19F-55F0-1C04-8435-B2ECAC191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776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62828" name="Oval 12">
                  <a:extLst>
                    <a:ext uri="{FF2B5EF4-FFF2-40B4-BE49-F238E27FC236}">
                      <a16:creationId xmlns:a16="http://schemas.microsoft.com/office/drawing/2014/main" id="{5E6F76DE-F0D6-7EDF-6CF6-0D0EEDBC3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1920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62829" name="Oval 13">
                  <a:extLst>
                    <a:ext uri="{FF2B5EF4-FFF2-40B4-BE49-F238E27FC236}">
                      <a16:creationId xmlns:a16="http://schemas.microsoft.com/office/drawing/2014/main" id="{4CE20797-EF37-D105-8BDD-719622EED4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235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sp>
              <p:nvSpPr>
                <p:cNvPr id="162830" name="Oval 14">
                  <a:extLst>
                    <a:ext uri="{FF2B5EF4-FFF2-40B4-BE49-F238E27FC236}">
                      <a16:creationId xmlns:a16="http://schemas.microsoft.com/office/drawing/2014/main" id="{AB5A29C3-0970-97BF-1A2F-261EA7C7E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2064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162831" name="Group 15">
                <a:extLst>
                  <a:ext uri="{FF2B5EF4-FFF2-40B4-BE49-F238E27FC236}">
                    <a16:creationId xmlns:a16="http://schemas.microsoft.com/office/drawing/2014/main" id="{3D0C6B06-B345-D3C5-E755-6183C650F9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1776"/>
                <a:ext cx="912" cy="576"/>
                <a:chOff x="1680" y="1776"/>
                <a:chExt cx="912" cy="576"/>
              </a:xfrm>
            </p:grpSpPr>
            <p:sp>
              <p:nvSpPr>
                <p:cNvPr id="162832" name="Line 16">
                  <a:extLst>
                    <a:ext uri="{FF2B5EF4-FFF2-40B4-BE49-F238E27FC236}">
                      <a16:creationId xmlns:a16="http://schemas.microsoft.com/office/drawing/2014/main" id="{6EA0D456-0EB1-DF4E-B008-10FABB9E00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0" y="1920"/>
                  <a:ext cx="91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  <p:grpSp>
              <p:nvGrpSpPr>
                <p:cNvPr id="162833" name="Group 17">
                  <a:extLst>
                    <a:ext uri="{FF2B5EF4-FFF2-40B4-BE49-F238E27FC236}">
                      <a16:creationId xmlns:a16="http://schemas.microsoft.com/office/drawing/2014/main" id="{8CF5F6D0-C3BE-BA03-9265-3895B099088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80" y="1776"/>
                  <a:ext cx="912" cy="576"/>
                  <a:chOff x="1680" y="1776"/>
                  <a:chExt cx="912" cy="576"/>
                </a:xfrm>
              </p:grpSpPr>
              <p:sp>
                <p:nvSpPr>
                  <p:cNvPr id="162834" name="Line 18">
                    <a:extLst>
                      <a:ext uri="{FF2B5EF4-FFF2-40B4-BE49-F238E27FC236}">
                        <a16:creationId xmlns:a16="http://schemas.microsoft.com/office/drawing/2014/main" id="{3E1EB07B-3B67-884F-3167-9C8E26F2BD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28" y="1776"/>
                    <a:ext cx="864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62835" name="Line 19">
                    <a:extLst>
                      <a:ext uri="{FF2B5EF4-FFF2-40B4-BE49-F238E27FC236}">
                        <a16:creationId xmlns:a16="http://schemas.microsoft.com/office/drawing/2014/main" id="{66829A46-FA15-0F74-2F89-65B5E459CE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28" y="1776"/>
                    <a:ext cx="864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62836" name="Line 20">
                    <a:extLst>
                      <a:ext uri="{FF2B5EF4-FFF2-40B4-BE49-F238E27FC236}">
                        <a16:creationId xmlns:a16="http://schemas.microsoft.com/office/drawing/2014/main" id="{F29DCA53-D8E7-37C8-E54C-38C70C52D0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1920"/>
                    <a:ext cx="864" cy="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62837" name="Line 21">
                    <a:extLst>
                      <a:ext uri="{FF2B5EF4-FFF2-40B4-BE49-F238E27FC236}">
                        <a16:creationId xmlns:a16="http://schemas.microsoft.com/office/drawing/2014/main" id="{8D704EB2-89BF-ED79-EA92-7C64C8AE8D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0" y="1968"/>
                    <a:ext cx="912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62838" name="Line 22">
                    <a:extLst>
                      <a:ext uri="{FF2B5EF4-FFF2-40B4-BE49-F238E27FC236}">
                        <a16:creationId xmlns:a16="http://schemas.microsoft.com/office/drawing/2014/main" id="{4607C0E3-3869-BD29-C5C9-3BCB694BF1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064"/>
                    <a:ext cx="912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62839" name="Line 23">
                    <a:extLst>
                      <a:ext uri="{FF2B5EF4-FFF2-40B4-BE49-F238E27FC236}">
                        <a16:creationId xmlns:a16="http://schemas.microsoft.com/office/drawing/2014/main" id="{1E668A3B-B408-452F-3D58-2B1297C220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0" y="1968"/>
                    <a:ext cx="912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  <p:sp>
                <p:nvSpPr>
                  <p:cNvPr id="162840" name="Line 24">
                    <a:extLst>
                      <a:ext uri="{FF2B5EF4-FFF2-40B4-BE49-F238E27FC236}">
                        <a16:creationId xmlns:a16="http://schemas.microsoft.com/office/drawing/2014/main" id="{A241F5FC-BD5C-8E35-7F0B-E099AA683B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0" y="2208"/>
                    <a:ext cx="912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CA"/>
                  </a:p>
                </p:txBody>
              </p:sp>
            </p:grpSp>
          </p:grpSp>
        </p:grpSp>
        <p:sp>
          <p:nvSpPr>
            <p:cNvPr id="162841" name="Line 25">
              <a:extLst>
                <a:ext uri="{FF2B5EF4-FFF2-40B4-BE49-F238E27FC236}">
                  <a16:creationId xmlns:a16="http://schemas.microsoft.com/office/drawing/2014/main" id="{C521E815-D794-40E9-0E60-D29EEDF4F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40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62842" name="Line 26">
              <a:extLst>
                <a:ext uri="{FF2B5EF4-FFF2-40B4-BE49-F238E27FC236}">
                  <a16:creationId xmlns:a16="http://schemas.microsoft.com/office/drawing/2014/main" id="{81C7EE1A-B57F-6B19-E59C-4F03AAA169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64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162843" name="Text Box 27">
            <a:extLst>
              <a:ext uri="{FF2B5EF4-FFF2-40B4-BE49-F238E27FC236}">
                <a16:creationId xmlns:a16="http://schemas.microsoft.com/office/drawing/2014/main" id="{9CFB22F1-8397-62D6-DD4A-4A67589CA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3276601"/>
            <a:ext cx="13965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AU" altLang="en-US" sz="2400">
                <a:latin typeface="Times New Roman" panose="02020603050405020304" pitchFamily="18" charset="0"/>
              </a:rPr>
              <a:t>Recurrent</a:t>
            </a:r>
          </a:p>
          <a:p>
            <a:pPr eaLnBrk="0" hangingPunct="0"/>
            <a:r>
              <a:rPr lang="en-AU" altLang="en-US" sz="2400">
                <a:latin typeface="Times New Roman" panose="02020603050405020304" pitchFamily="18" charset="0"/>
              </a:rPr>
              <a:t>network</a:t>
            </a:r>
          </a:p>
        </p:txBody>
      </p:sp>
      <p:cxnSp>
        <p:nvCxnSpPr>
          <p:cNvPr id="162844" name="AutoShape 28">
            <a:extLst>
              <a:ext uri="{FF2B5EF4-FFF2-40B4-BE49-F238E27FC236}">
                <a16:creationId xmlns:a16="http://schemas.microsoft.com/office/drawing/2014/main" id="{8FC22B33-791E-4212-0846-F58656D8529A}"/>
              </a:ext>
            </a:extLst>
          </p:cNvPr>
          <p:cNvCxnSpPr>
            <a:cxnSpLocks noChangeShapeType="1"/>
            <a:stCxn id="162825" idx="1"/>
            <a:endCxn id="162824" idx="6"/>
          </p:cNvCxnSpPr>
          <p:nvPr/>
        </p:nvCxnSpPr>
        <p:spPr bwMode="auto">
          <a:xfrm rot="5400000" flipV="1">
            <a:off x="5211763" y="3470276"/>
            <a:ext cx="817563" cy="290512"/>
          </a:xfrm>
          <a:prstGeom prst="bentConnector4">
            <a:avLst>
              <a:gd name="adj1" fmla="val -35144"/>
              <a:gd name="adj2" fmla="val 17869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845" name="AutoShape 29">
            <a:extLst>
              <a:ext uri="{FF2B5EF4-FFF2-40B4-BE49-F238E27FC236}">
                <a16:creationId xmlns:a16="http://schemas.microsoft.com/office/drawing/2014/main" id="{39A85073-8DDB-6B08-7791-95A1835379E2}"/>
              </a:ext>
            </a:extLst>
          </p:cNvPr>
          <p:cNvCxnSpPr>
            <a:cxnSpLocks noChangeShapeType="1"/>
            <a:stCxn id="162824" idx="3"/>
            <a:endCxn id="162825" idx="6"/>
          </p:cNvCxnSpPr>
          <p:nvPr/>
        </p:nvCxnSpPr>
        <p:spPr bwMode="auto">
          <a:xfrm rot="5400000" flipH="1" flipV="1">
            <a:off x="5212557" y="3613945"/>
            <a:ext cx="815975" cy="290512"/>
          </a:xfrm>
          <a:prstGeom prst="bentConnector4">
            <a:avLst>
              <a:gd name="adj1" fmla="val -35019"/>
              <a:gd name="adj2" fmla="val 17869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76DCC-D20F-93E3-D706-53D19F3F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600">
                <a:solidFill>
                  <a:srgbClr val="EBEBEB"/>
                </a:solidFill>
              </a:rPr>
              <a:t>Encoder-Decoder Architecture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A1E2-F88A-F9DA-E08B-E95987A2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584266"/>
            <a:ext cx="5449889" cy="1689465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52FB-7067-9AEE-5C4D-580C301B3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b="1">
                <a:solidFill>
                  <a:srgbClr val="EBEBEB"/>
                </a:solidFill>
              </a:rPr>
              <a:t>The Encoder </a:t>
            </a:r>
            <a:r>
              <a:rPr lang="en-US" sz="1900">
                <a:solidFill>
                  <a:srgbClr val="EBEBEB"/>
                </a:solidFill>
              </a:rPr>
              <a:t>processes the input and extracts meaningful features, reducing the input to a compact, informative representation (latent space).</a:t>
            </a:r>
          </a:p>
          <a:p>
            <a:pPr>
              <a:lnSpc>
                <a:spcPct val="90000"/>
              </a:lnSpc>
            </a:pPr>
            <a:r>
              <a:rPr lang="en-US" sz="1900" b="1">
                <a:solidFill>
                  <a:srgbClr val="EBEBEB"/>
                </a:solidFill>
              </a:rPr>
              <a:t>The Decoder </a:t>
            </a:r>
            <a:r>
              <a:rPr lang="en-US" sz="1900">
                <a:solidFill>
                  <a:srgbClr val="EBEBEB"/>
                </a:solidFill>
              </a:rPr>
              <a:t>then takes this representation and reconstructs the output, which may be in a different format (e.g., translating text) or a transformed version of the input (e.g., reconstructing an image).</a:t>
            </a:r>
            <a:endParaRPr lang="en-CA" sz="190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870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4AEA-896B-FCD7-BE6E-FA25FA9F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697C1-9034-E4A1-EB2B-42964125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Foundation</a:t>
            </a:r>
          </a:p>
          <a:p>
            <a:r>
              <a:rPr lang="en-CA" dirty="0"/>
              <a:t>Deep (representation) learning</a:t>
            </a:r>
          </a:p>
          <a:p>
            <a:r>
              <a:rPr lang="en-CA" dirty="0"/>
              <a:t>Types of NN Architecture</a:t>
            </a:r>
          </a:p>
          <a:p>
            <a:r>
              <a:rPr lang="en-CA" dirty="0"/>
              <a:t>ANN example walk through</a:t>
            </a:r>
          </a:p>
        </p:txBody>
      </p:sp>
    </p:spTree>
    <p:extLst>
      <p:ext uri="{BB962C8B-B14F-4D97-AF65-F5344CB8AC3E}">
        <p14:creationId xmlns:p14="http://schemas.microsoft.com/office/powerpoint/2010/main" val="1314614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DC35-355D-98D3-873D-90CEAD8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Computation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79E41-E86A-252B-BC5A-4C01FC76C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538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7118-C1BE-2774-D765-8B86FE88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 Graphs in Deep Learning</a:t>
            </a:r>
            <a:endParaRPr lang="en-C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5D11F-B899-E8D7-8F2A-B0EA43B97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74840"/>
            <a:ext cx="8946541" cy="4773560"/>
          </a:xfrm>
        </p:spPr>
        <p:txBody>
          <a:bodyPr/>
          <a:lstStyle/>
          <a:p>
            <a:r>
              <a:rPr lang="en-US" dirty="0"/>
              <a:t>A computation graph is a way to represent mathematical expressions and the flow of data in a model.</a:t>
            </a:r>
          </a:p>
          <a:p>
            <a:pPr lvl="1"/>
            <a:r>
              <a:rPr lang="en-US" dirty="0"/>
              <a:t>It breaks down complex computations into smaller, structured steps.</a:t>
            </a:r>
          </a:p>
          <a:p>
            <a:r>
              <a:rPr lang="en-US" dirty="0"/>
              <a:t>Key Components:</a:t>
            </a:r>
          </a:p>
          <a:p>
            <a:pPr lvl="1"/>
            <a:r>
              <a:rPr lang="en-US" dirty="0"/>
              <a:t>Nodes: Represent operations or variables (e.g., addition, multiplication, activation functions).</a:t>
            </a:r>
          </a:p>
          <a:p>
            <a:pPr lvl="1"/>
            <a:r>
              <a:rPr lang="en-US" dirty="0"/>
              <a:t>Edges: Show the flow of data between operations.</a:t>
            </a:r>
          </a:p>
          <a:p>
            <a:pPr lvl="1"/>
            <a:r>
              <a:rPr lang="en-US" dirty="0"/>
              <a:t>Inputs: Raw data (e.g., features like images, text, etc.).</a:t>
            </a:r>
          </a:p>
          <a:p>
            <a:pPr lvl="1"/>
            <a:r>
              <a:rPr lang="en-US" dirty="0"/>
              <a:t>Outputs: Final predictions or results from the model.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8892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7B72-BD87-95EB-59C2-4D580A88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Computation Graph Example</a:t>
            </a:r>
          </a:p>
        </p:txBody>
      </p:sp>
      <p:pic>
        <p:nvPicPr>
          <p:cNvPr id="4" name="Online Media 3" title="Computation Graph (C1W2L07)">
            <a:hlinkClick r:id="" action="ppaction://media"/>
            <a:extLst>
              <a:ext uri="{FF2B5EF4-FFF2-40B4-BE49-F238E27FC236}">
                <a16:creationId xmlns:a16="http://schemas.microsoft.com/office/drawing/2014/main" id="{CBB52F3E-0A48-F8F2-A55B-0AEC7584C0F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60550" y="1544320"/>
            <a:ext cx="8333146" cy="47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722D4-DA1B-4BDC-5B99-295370B1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77" y="331839"/>
            <a:ext cx="4166510" cy="1622321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EBEBEB"/>
                </a:solidFill>
              </a:rPr>
              <a:t>Computation Graphs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FD4F47-3A42-5457-D171-C79AF1CB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2" r="38360" b="982"/>
          <a:stretch/>
        </p:blipFill>
        <p:spPr>
          <a:xfrm>
            <a:off x="6093992" y="1002749"/>
            <a:ext cx="5449889" cy="4852498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0856A-E179-7C8B-C725-5476B9C5D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651820"/>
            <a:ext cx="4166509" cy="4572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EBEBEB"/>
                </a:solidFill>
              </a:rPr>
              <a:t>The Element Set includes three operations: 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rgbClr val="EBEBEB"/>
                </a:solidFill>
              </a:rPr>
              <a:t>addition (+)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rgbClr val="EBEBEB"/>
                </a:solidFill>
              </a:rPr>
              <a:t>multiplication (×)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rgbClr val="EBEBEB"/>
                </a:solidFill>
              </a:rPr>
              <a:t>and the sigma (σ) symbol, which often represents an activation function (e.g., sigmoid, </a:t>
            </a:r>
            <a:r>
              <a:rPr lang="en-US" sz="1200" dirty="0" err="1">
                <a:solidFill>
                  <a:srgbClr val="EBEBEB"/>
                </a:solidFill>
              </a:rPr>
              <a:t>ReLU</a:t>
            </a:r>
            <a:r>
              <a:rPr lang="en-US" sz="1200" dirty="0">
                <a:solidFill>
                  <a:srgbClr val="EBEBEB"/>
                </a:solidFill>
              </a:rPr>
              <a:t>, etc.).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EBEBEB"/>
                </a:solidFill>
              </a:rPr>
              <a:t>These operations are used to process inputs and weights to produce an output for the next layer of a neural network.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EBEBEB"/>
                </a:solidFill>
              </a:rPr>
              <a:t>The flow shows the basic structure of a perceptron: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rgbClr val="EBEBEB"/>
                </a:solidFill>
              </a:rPr>
              <a:t>w₁ and w₂ are the weights applied to the inputs.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rgbClr val="EBEBEB"/>
                </a:solidFill>
              </a:rPr>
              <a:t>x₁ and x₂ are the input values.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rgbClr val="EBEBEB"/>
                </a:solidFill>
              </a:rPr>
              <a:t>The inputs are multiplied by their corresponding weights, and the results are summed.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solidFill>
                  <a:srgbClr val="EBEBEB"/>
                </a:solidFill>
              </a:rPr>
              <a:t>The final sum is passed through an activation function (σ), which outputs the processed value.</a:t>
            </a:r>
            <a:endParaRPr lang="en-CA" sz="12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7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3C049-EA60-1405-E51C-46338595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55" y="408040"/>
            <a:ext cx="4166510" cy="1622321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rgbClr val="EBEBEB"/>
                </a:solidFill>
              </a:rPr>
              <a:t>Depth in Graphs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3D2D3-4FE9-7F27-A2D4-91390E40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896217"/>
            <a:ext cx="5449889" cy="3065562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7B8E-3222-CDBA-AA99-4151EE0E3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422400"/>
            <a:ext cx="4166509" cy="480141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>
                <a:solidFill>
                  <a:srgbClr val="EBEBEB"/>
                </a:solidFill>
              </a:rPr>
              <a:t>In a computation graph, depth also refers to the sequence of operations. </a:t>
            </a: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rgbClr val="EBEBEB"/>
                </a:solidFill>
              </a:rPr>
              <a:t>For example, the graph starts from the inputs, goes through multiple computational steps (each step corresponding to a layer or an operation), and finally reaches the output.</a:t>
            </a: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rgbClr val="EBEBEB"/>
                </a:solidFill>
              </a:rPr>
              <a:t>The depth of a graph affects how the forward pass (the process of getting outputs from inputs) and backward pass (backpropagation for updating weights) are performed</a:t>
            </a: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rgbClr val="EBEBEB"/>
                </a:solidFill>
              </a:rPr>
              <a:t>If there are 3 layers (input, hidden, and output), the depth of the computation graph is 3.</a:t>
            </a:r>
            <a:endParaRPr lang="en-CA" sz="180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8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DC35-355D-98D3-873D-90CEAD8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79E41-E86A-252B-BC5A-4C01FC76C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9089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4B597-B96C-E7D7-5B30-B04B055E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“Predictive” modelling in ML vs DL</a:t>
            </a:r>
          </a:p>
        </p:txBody>
      </p:sp>
      <p:pic>
        <p:nvPicPr>
          <p:cNvPr id="3074" name="Picture 2" descr="Predictive Analytics Tutorial with Spark ML | NVIDIA">
            <a:extLst>
              <a:ext uri="{FF2B5EF4-FFF2-40B4-BE49-F238E27FC236}">
                <a16:creationId xmlns:a16="http://schemas.microsoft.com/office/drawing/2014/main" id="{7D17F640-8D4A-5558-5E18-5ED2C243C2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392" y="1784256"/>
            <a:ext cx="6275584" cy="32946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412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9594B-06FA-7786-0C91-4FFA18F8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CA" dirty="0"/>
              <a:t>The housing price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92B95-2FF7-58F5-1CD1-7D0E797B9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2052214"/>
            <a:ext cx="4415293" cy="41961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The real estate company aims to leverage a dataset of property prices in Toronto to enhance the sale prices based on key factors like area, bedrooms, parking, etc. Specifically, the objectives are: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- Identify the factors influencing house prices, such as area, number of rooms, bathrooms, etc.</a:t>
            </a:r>
          </a:p>
          <a:p>
            <a:pPr>
              <a:lnSpc>
                <a:spcPct val="90000"/>
              </a:lnSpc>
            </a:pPr>
            <a:r>
              <a:rPr lang="en-US" sz="1400"/>
              <a:t>- Develop a linear model that establishes a quantitative relationship between house prices and variables like number of rooms, area, number of bathrooms, etc.</a:t>
            </a:r>
          </a:p>
          <a:p>
            <a:pPr>
              <a:lnSpc>
                <a:spcPct val="90000"/>
              </a:lnSpc>
            </a:pPr>
            <a:r>
              <a:rPr lang="en-US" sz="1400"/>
              <a:t>- Evaluate the model's accuracy, gauging how effectively these variables can predict house prices.</a:t>
            </a:r>
            <a:endParaRPr lang="en-CA" sz="1400"/>
          </a:p>
        </p:txBody>
      </p:sp>
      <p:pic>
        <p:nvPicPr>
          <p:cNvPr id="2050" name="Picture 2" descr="The Full Guide to Packaging and Deploying ML Models to Production Using  Azure: Step-by-Step Guide">
            <a:extLst>
              <a:ext uri="{FF2B5EF4-FFF2-40B4-BE49-F238E27FC236}">
                <a16:creationId xmlns:a16="http://schemas.microsoft.com/office/drawing/2014/main" id="{9B1ACEE7-3AEA-1884-809A-337F2F286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15" y="2739698"/>
            <a:ext cx="5451627" cy="28212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051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1C9-B795-EB2F-B4E4-E45AAEAE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838" y="1709695"/>
            <a:ext cx="4143781" cy="309698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Data has “features” </a:t>
            </a:r>
            <a:r>
              <a:rPr lang="en-US" sz="3200" dirty="0">
                <a:sym typeface="Wingdings" panose="05000000000000000000" pitchFamily="2" charset="2"/>
              </a:rPr>
              <a:t> predict “class” (classification) or “Value” (regression)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4AAE1-2E02-7F1A-2CC7-8B7F77EC4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854" y="3120147"/>
            <a:ext cx="5450557" cy="2847916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C381B-90A5-8432-B360-3D5CF2EB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526" y="647698"/>
            <a:ext cx="4065062" cy="212399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847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C5A0-79EB-36E7-908C-4A7A8BDA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CA" dirty="0"/>
              <a:t>The housing price ML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02DD-FC2C-6255-9807-D35C979FD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2052214"/>
            <a:ext cx="4415293" cy="41961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Set Example: Suppose you have a data set with six houses, including the size of each house (in square feet or square meters) and its price. </a:t>
            </a:r>
          </a:p>
          <a:p>
            <a:r>
              <a:rPr lang="en-US" b="1" dirty="0"/>
              <a:t>You aim to predict the price of a house based on its size.</a:t>
            </a:r>
          </a:p>
          <a:p>
            <a:r>
              <a:rPr lang="en-US" dirty="0"/>
              <a:t>Linear Regression Approach: One might start with a linear regression model, fitting a straight line to the data. </a:t>
            </a:r>
            <a:r>
              <a:rPr lang="en-US" b="1" dirty="0"/>
              <a:t>However, since prices cannot be negative, a straight line may not be ideal as it might eventually predict negative prices for smaller house sizes.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BEE23-76C4-D650-8014-F66FFC856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957" y="2753326"/>
            <a:ext cx="3911542" cy="27939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9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DC35-355D-98D3-873D-90CEAD8B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79E41-E86A-252B-BC5A-4C01FC76C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676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0C3A-7140-809C-1BFA-2046E922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UW machine learning house prediction video</a:t>
            </a:r>
          </a:p>
        </p:txBody>
      </p:sp>
      <p:pic>
        <p:nvPicPr>
          <p:cNvPr id="4" name="housepredictionMLproblem">
            <a:hlinkClick r:id="" action="ppaction://media"/>
            <a:extLst>
              <a:ext uri="{FF2B5EF4-FFF2-40B4-BE49-F238E27FC236}">
                <a16:creationId xmlns:a16="http://schemas.microsoft.com/office/drawing/2014/main" id="{C502842E-F5C9-581F-46CC-177B9122C8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913" y="2052638"/>
            <a:ext cx="6711950" cy="4194175"/>
          </a:xfrm>
        </p:spPr>
      </p:pic>
    </p:spTree>
    <p:extLst>
      <p:ext uri="{BB962C8B-B14F-4D97-AF65-F5344CB8AC3E}">
        <p14:creationId xmlns:p14="http://schemas.microsoft.com/office/powerpoint/2010/main" val="88707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C5A0-79EB-36E7-908C-4A7A8BDA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Non-Negative Price Constraint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02DD-FC2C-6255-9807-D35C979FD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2052214"/>
            <a:ext cx="4415293" cy="41961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address this, you can modify the model to ensure prices never go negative by bending the curve. </a:t>
            </a:r>
          </a:p>
          <a:p>
            <a:r>
              <a:rPr lang="en-US" b="1" dirty="0"/>
              <a:t>The function predicts zero for very small sizes and then follows a straight line for larger sizes. </a:t>
            </a:r>
          </a:p>
          <a:p>
            <a:r>
              <a:rPr lang="en-US" dirty="0"/>
              <a:t>This thick blue line becomes your function for predicting house prices based on size.</a:t>
            </a:r>
          </a:p>
          <a:p>
            <a:r>
              <a:rPr lang="en-US" dirty="0"/>
              <a:t>This blue line is called a “</a:t>
            </a:r>
            <a:r>
              <a:rPr lang="en-US" dirty="0" err="1"/>
              <a:t>ReLu</a:t>
            </a:r>
            <a:r>
              <a:rPr lang="en-US" dirty="0"/>
              <a:t>”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BEE23-76C4-D650-8014-F66FFC856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280" y="2753326"/>
            <a:ext cx="4440897" cy="27939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0408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48D6-D548-818A-8DEE-1A6FC759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EBEBEB"/>
                </a:solidFill>
              </a:rPr>
              <a:t>ReLU Function</a:t>
            </a:r>
            <a:endParaRPr lang="en-CA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8A7F2-A6F4-CD93-2404-34330AE94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1645921"/>
            <a:ext cx="5122606" cy="45610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sz="1600" b="1" dirty="0" err="1"/>
              <a:t>ReLU</a:t>
            </a:r>
            <a:r>
              <a:rPr lang="en-CA" sz="1600" b="1" dirty="0"/>
              <a:t> i.e. </a:t>
            </a:r>
            <a:r>
              <a:rPr lang="en-US" sz="1600" dirty="0"/>
              <a:t>rectified linear unit, is a non-linear activation function used for deep neural networks in machine learning. It is also known as the rectifier activation function.</a:t>
            </a:r>
            <a:endParaRPr lang="en-CA" sz="16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sz="1600" b="1" dirty="0"/>
              <a:t>Definition</a:t>
            </a:r>
            <a:r>
              <a:rPr lang="en-CA" sz="1600" dirty="0"/>
              <a:t>: f(x)=max⁡(0,x)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sz="1600" b="1" dirty="0"/>
              <a:t>Explanation</a:t>
            </a:r>
            <a:r>
              <a:rPr lang="en-CA" sz="1600" dirty="0"/>
              <a:t>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sz="1600" dirty="0"/>
              <a:t>For x&lt;0, f(x)=0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sz="1600" dirty="0"/>
              <a:t>For x≥0 f(x)= x</a:t>
            </a:r>
          </a:p>
          <a:p>
            <a:pPr>
              <a:lnSpc>
                <a:spcPct val="90000"/>
              </a:lnSpc>
            </a:pPr>
            <a:r>
              <a:rPr lang="en-CA" sz="1600" dirty="0"/>
              <a:t>The graph visually demonstrates these properties: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sz="1400" dirty="0"/>
              <a:t>The function outputs zero for any input less than zero.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sz="1400" dirty="0"/>
              <a:t>The function outputs the input value itself for any input greater than or equal to zero.</a:t>
            </a:r>
          </a:p>
          <a:p>
            <a:pPr>
              <a:lnSpc>
                <a:spcPct val="90000"/>
              </a:lnSpc>
            </a:pPr>
            <a:endParaRPr lang="en-CA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6A8A5-58CE-CF7D-0B9F-B586D2C8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" y="3115504"/>
            <a:ext cx="5451627" cy="25275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1069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C5A0-79EB-36E7-908C-4A7A8BDA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Simple Neural Network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02DD-FC2C-6255-9807-D35C979FD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2052214"/>
            <a:ext cx="4415293" cy="41961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Simple Neural Network Representation: This function can be visualized as a very simple neural network. </a:t>
            </a:r>
          </a:p>
          <a:p>
            <a:r>
              <a:rPr lang="en-US" dirty="0"/>
              <a:t>Input: The size of the house (𝑥x).</a:t>
            </a:r>
          </a:p>
          <a:p>
            <a:r>
              <a:rPr lang="en-US" dirty="0"/>
              <a:t>Neuron: A single neuron that applies a linear function and then a </a:t>
            </a:r>
            <a:r>
              <a:rPr lang="en-US" dirty="0" err="1"/>
              <a:t>ReLU</a:t>
            </a:r>
            <a:r>
              <a:rPr lang="en-US" dirty="0"/>
              <a:t> activation.</a:t>
            </a:r>
          </a:p>
          <a:p>
            <a:r>
              <a:rPr lang="en-US" dirty="0"/>
              <a:t>Output: The predicted price of the house (𝑦).</a:t>
            </a:r>
          </a:p>
          <a:p>
            <a:r>
              <a:rPr lang="en-US" dirty="0"/>
              <a:t>This simple neural network effectively implements the function drawn earlier to predict house prices.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BEE23-76C4-D650-8014-F66FFC856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576" y="2753326"/>
            <a:ext cx="4378304" cy="27939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857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7F91-0EA9-7659-9240-078FD20E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CA" dirty="0"/>
              <a:t>Larger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D85CF-93DF-7395-30D8-FF908F1F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963562"/>
            <a:ext cx="4415293" cy="52848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Input Features:</a:t>
            </a:r>
          </a:p>
          <a:p>
            <a:pPr lvl="1"/>
            <a:r>
              <a:rPr lang="en-US" dirty="0"/>
              <a:t>Size: The size of the house.</a:t>
            </a:r>
          </a:p>
          <a:p>
            <a:pPr lvl="1"/>
            <a:r>
              <a:rPr lang="en-US" dirty="0"/>
              <a:t>Bedrooms: The number of bedrooms.</a:t>
            </a:r>
          </a:p>
          <a:p>
            <a:pPr lvl="1"/>
            <a:r>
              <a:rPr lang="en-US" dirty="0"/>
              <a:t>Zip Code: The postal code of the house.</a:t>
            </a:r>
          </a:p>
          <a:p>
            <a:pPr lvl="1"/>
            <a:r>
              <a:rPr lang="en-US" dirty="0"/>
              <a:t>Wealth: The wealth of the neighborhood.</a:t>
            </a:r>
          </a:p>
          <a:p>
            <a:pPr lvl="1"/>
            <a:r>
              <a:rPr lang="en-US" dirty="0"/>
              <a:t>Family Size: The size of the family the house can accommodate.</a:t>
            </a:r>
          </a:p>
          <a:p>
            <a:r>
              <a:rPr lang="en-US" dirty="0"/>
              <a:t>Hidden Layers:</a:t>
            </a:r>
          </a:p>
          <a:p>
            <a:r>
              <a:rPr lang="en-US" dirty="0"/>
              <a:t>First Hidden Layer:</a:t>
            </a:r>
          </a:p>
          <a:p>
            <a:pPr lvl="1"/>
            <a:r>
              <a:rPr lang="en-US" dirty="0"/>
              <a:t>Walkability: Evaluates the walkability of the neighborhood.</a:t>
            </a:r>
          </a:p>
          <a:p>
            <a:pPr lvl="1"/>
            <a:r>
              <a:rPr lang="en-US" dirty="0"/>
              <a:t>School Quality: Assesses the quality of nearby schools.</a:t>
            </a:r>
          </a:p>
          <a:p>
            <a:pPr lvl="1"/>
            <a:r>
              <a:rPr lang="en-US" dirty="0"/>
              <a:t>Family Size: Determines the suitability of the house for different family sizes.</a:t>
            </a:r>
          </a:p>
          <a:p>
            <a:pPr lvl="1"/>
            <a:r>
              <a:rPr lang="en-US" dirty="0"/>
              <a:t>Miscellaneous: Other relevant factors.</a:t>
            </a:r>
          </a:p>
          <a:p>
            <a:r>
              <a:rPr lang="en-US" dirty="0"/>
              <a:t>Second Hidden Layer:</a:t>
            </a:r>
          </a:p>
          <a:p>
            <a:pPr lvl="1"/>
            <a:r>
              <a:rPr lang="en-US" dirty="0"/>
              <a:t>Intermediate Nodes: Further processing and integration of features from the first hidden layer.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Price (y): The predicted price of the house.</a:t>
            </a:r>
            <a:endParaRPr lang="en-CA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CD3C83F2-9B21-F2B5-C030-6A0BB81A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15" y="2140018"/>
            <a:ext cx="5451627" cy="40205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945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58CAEC-057A-A332-D25C-4398C1CDF0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7669336"/>
              </p:ext>
            </p:extLst>
          </p:nvPr>
        </p:nvGraphicFramePr>
        <p:xfrm>
          <a:off x="648313" y="1929163"/>
          <a:ext cx="10895374" cy="262053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20350">
                  <a:extLst>
                    <a:ext uri="{9D8B030D-6E8A-4147-A177-3AD203B41FA5}">
                      <a16:colId xmlns:a16="http://schemas.microsoft.com/office/drawing/2014/main" val="3902271717"/>
                    </a:ext>
                  </a:extLst>
                </a:gridCol>
                <a:gridCol w="1660811">
                  <a:extLst>
                    <a:ext uri="{9D8B030D-6E8A-4147-A177-3AD203B41FA5}">
                      <a16:colId xmlns:a16="http://schemas.microsoft.com/office/drawing/2014/main" val="441834725"/>
                    </a:ext>
                  </a:extLst>
                </a:gridCol>
                <a:gridCol w="959752">
                  <a:extLst>
                    <a:ext uri="{9D8B030D-6E8A-4147-A177-3AD203B41FA5}">
                      <a16:colId xmlns:a16="http://schemas.microsoft.com/office/drawing/2014/main" val="2015570477"/>
                    </a:ext>
                  </a:extLst>
                </a:gridCol>
                <a:gridCol w="956970">
                  <a:extLst>
                    <a:ext uri="{9D8B030D-6E8A-4147-A177-3AD203B41FA5}">
                      <a16:colId xmlns:a16="http://schemas.microsoft.com/office/drawing/2014/main" val="1391161641"/>
                    </a:ext>
                  </a:extLst>
                </a:gridCol>
                <a:gridCol w="2805596">
                  <a:extLst>
                    <a:ext uri="{9D8B030D-6E8A-4147-A177-3AD203B41FA5}">
                      <a16:colId xmlns:a16="http://schemas.microsoft.com/office/drawing/2014/main" val="1818608880"/>
                    </a:ext>
                  </a:extLst>
                </a:gridCol>
                <a:gridCol w="1029301">
                  <a:extLst>
                    <a:ext uri="{9D8B030D-6E8A-4147-A177-3AD203B41FA5}">
                      <a16:colId xmlns:a16="http://schemas.microsoft.com/office/drawing/2014/main" val="1422813636"/>
                    </a:ext>
                  </a:extLst>
                </a:gridCol>
                <a:gridCol w="2289538">
                  <a:extLst>
                    <a:ext uri="{9D8B030D-6E8A-4147-A177-3AD203B41FA5}">
                      <a16:colId xmlns:a16="http://schemas.microsoft.com/office/drawing/2014/main" val="986112280"/>
                    </a:ext>
                  </a:extLst>
                </a:gridCol>
                <a:gridCol w="573056">
                  <a:extLst>
                    <a:ext uri="{9D8B030D-6E8A-4147-A177-3AD203B41FA5}">
                      <a16:colId xmlns:a16="http://schemas.microsoft.com/office/drawing/2014/main" val="2561872434"/>
                    </a:ext>
                  </a:extLst>
                </a:gridCol>
              </a:tblGrid>
              <a:tr h="55754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Description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First Hidden Layer Calculations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First Hidden Layer Activation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Second Hidden Layer Calculations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Second Hidden Layer Activation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Output Calculation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Output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3508818841"/>
                  </a:ext>
                </a:extLst>
              </a:tr>
              <a:tr h="437367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The size of the house in square feet or square meters.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Input * Weight1 + Bias1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ReLU(Output1)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Hidden1 * Weight6 + Hidden2 * Weight7 + Hidden3 * Weight8 + Hidden4 * Weight9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ReLU(Output6)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Hidden5 * Weight26 + Hidden6 * Weight27 + Hidden7 * Weight28 + Hidden8 * Weight29 + Hidden9 * Weight30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Predicted Price (y)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585790163"/>
                  </a:ext>
                </a:extLst>
              </a:tr>
              <a:tr h="303832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Bedrooms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The number of bedrooms in the house.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Input * Weight2 + Bias2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ReLU(Output2)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Hidden1 * Weight10 + Hidden2 * Weight11 + Hidden3 * Weight12 + Hidden4 * Weight13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ReLU(Output7)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2434354997"/>
                  </a:ext>
                </a:extLst>
              </a:tr>
              <a:tr h="303832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Zip Code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The postal code indicating the house's location.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Input * Weight3 + Bias3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ReLU(Output3)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Hidden1 * Weight14 + Hidden2 * Weight15 + Hidden3 * Weight16 + Hidden4 * Weight17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ReLU(Output8)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285216729"/>
                  </a:ext>
                </a:extLst>
              </a:tr>
              <a:tr h="303832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Wealth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The wealth level of the neighborhood.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Input * Weight4 + Bias4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ReLU(Output4)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Hidden1 * Weight18 + Hidden2 * Weight19 + Hidden3 * Weight20 + Hidden4 * Weight21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ReLU(Output9)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785942570"/>
                  </a:ext>
                </a:extLst>
              </a:tr>
              <a:tr h="303832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Family Size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The size of the family the house can accommodate.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Input * Weight5 + Bias5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ReLU(Output5)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Hidden1 * Weight22 + Hidden2 * Weight23 + Hidden3 * Weight24 + Hidden4 * Weight25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ReLU(Output10)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588657570"/>
                  </a:ext>
                </a:extLst>
              </a:tr>
              <a:tr h="147151"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2615479159"/>
                  </a:ext>
                </a:extLst>
              </a:tr>
              <a:tr h="147151"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2393767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521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7E0E2-6000-86E0-EF00-FE50F11F4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018" y="643467"/>
            <a:ext cx="8603964" cy="5571066"/>
          </a:xfrm>
          <a:prstGeom prst="rect">
            <a:avLst/>
          </a:prstGeom>
        </p:spPr>
      </p:pic>
      <p:sp>
        <p:nvSpPr>
          <p:cNvPr id="4" name="AutoShape 2" descr="Output image">
            <a:extLst>
              <a:ext uri="{FF2B5EF4-FFF2-40B4-BE49-F238E27FC236}">
                <a16:creationId xmlns:a16="http://schemas.microsoft.com/office/drawing/2014/main" id="{A2386CC4-DABF-82FE-7E8D-9283D4A78F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6472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DE69-77AB-9EDA-5B9C-C27A9C8C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3518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615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153" name="Picture 615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155" name="Oval 615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6157" name="Picture 615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159" name="Picture 615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161" name="Rectangle 616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AC2A-B6D2-CC56-3DBD-F4D0AB10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Why is deep learning taking off?</a:t>
            </a:r>
          </a:p>
        </p:txBody>
      </p:sp>
      <p:sp>
        <p:nvSpPr>
          <p:cNvPr id="616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67" name="Freeform: Shape 616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69" name="Rectangle 616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6146" name="Picture 2" descr="Deep Learning Performance Cheat Sheet - KDnuggets">
            <a:extLst>
              <a:ext uri="{FF2B5EF4-FFF2-40B4-BE49-F238E27FC236}">
                <a16:creationId xmlns:a16="http://schemas.microsoft.com/office/drawing/2014/main" id="{2C64B800-BBD6-B41B-989D-D456BEA19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854" y="1665144"/>
            <a:ext cx="6270662" cy="352724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7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44BFAA-C6AF-25B8-2AA3-7209A2E14A7F}"/>
              </a:ext>
            </a:extLst>
          </p:cNvPr>
          <p:cNvSpPr txBox="1"/>
          <p:nvPr/>
        </p:nvSpPr>
        <p:spPr>
          <a:xfrm>
            <a:off x="3048000" y="3236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nn</a:t>
            </a:r>
            <a:r>
              <a:rPr lang="en-CA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B82EAE-BCD7-0DD2-5F4F-F562D301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619125"/>
            <a:ext cx="91249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2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E828C-3364-061F-6C87-3BBEBBA6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is neural network?</a:t>
            </a:r>
            <a:endParaRPr lang="en-CA">
              <a:solidFill>
                <a:srgbClr val="EBEBEB"/>
              </a:solidFill>
            </a:endParaRPr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EDBEE-ED91-CF2A-D4E5-F81A8BC2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126421"/>
            <a:ext cx="5449889" cy="4605155"/>
          </a:xfrm>
          <a:prstGeom prst="rect">
            <a:avLst/>
          </a:prstGeom>
          <a:effectLst/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431B4D5-09E4-0C4A-221F-BE136F041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7336016"/>
              </p:ext>
            </p:extLst>
          </p:nvPr>
        </p:nvGraphicFramePr>
        <p:xfrm>
          <a:off x="648931" y="2438400"/>
          <a:ext cx="416650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8888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10E3B-D212-15E2-E117-8D095134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Structure and Parameters of ANNs</a:t>
            </a:r>
            <a:endParaRPr lang="en-CA">
              <a:solidFill>
                <a:srgbClr val="EBEBEB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2BB0D-FBC2-8571-E097-BAB673245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b="1" dirty="0"/>
              <a:t>ANNs consist of layers of interconnected nodes (neurons). </a:t>
            </a:r>
            <a:r>
              <a:rPr lang="en-US" dirty="0"/>
              <a:t>These neurons have weights that determine the strength of the connection between them.</a:t>
            </a:r>
          </a:p>
          <a:p>
            <a:r>
              <a:rPr lang="en-US" dirty="0"/>
              <a:t>The network’s structure remains constant (input layer, hidden layers, output layer), but the values of the weights and biases are adjustable.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CFCF1-A053-C7E0-8BE1-8BA4B254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248" y="2603230"/>
            <a:ext cx="6191295" cy="31730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11781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9BE54-F471-9BC3-94C8-8CCCE1A4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EBEBEB"/>
                </a:solidFill>
              </a:rPr>
              <a:t>Learning Process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50AED-6EB1-B413-AC33-7A1D8EA06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During the training phase, the ANN is fed data, and the system learns from this data by adjusting the weights and biases through a process called </a:t>
            </a:r>
            <a:r>
              <a:rPr lang="en-US" b="1" dirty="0"/>
              <a:t>backpropagation</a:t>
            </a:r>
            <a:r>
              <a:rPr lang="en-US" dirty="0"/>
              <a:t>.</a:t>
            </a:r>
          </a:p>
          <a:p>
            <a:r>
              <a:rPr lang="en-US" dirty="0"/>
              <a:t>This adjustment happens by minimizing the difference (error) between the network’s predicted output and the actual target output (using an optimization algorithm like </a:t>
            </a:r>
            <a:r>
              <a:rPr lang="en-US" b="1" dirty="0"/>
              <a:t>gradient descent</a:t>
            </a:r>
            <a:r>
              <a:rPr lang="en-US" dirty="0"/>
              <a:t>).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F62D8-9587-C6E4-E218-23889F88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873278"/>
            <a:ext cx="5451627" cy="30120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19412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3760</TotalTime>
  <Words>3357</Words>
  <Application>Microsoft Office PowerPoint</Application>
  <PresentationFormat>Widescreen</PresentationFormat>
  <Paragraphs>313</Paragraphs>
  <Slides>47</Slides>
  <Notes>9</Notes>
  <HiddenSlides>0</HiddenSlides>
  <MMClips>2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Aptos</vt:lpstr>
      <vt:lpstr>Aptos Narrow</vt:lpstr>
      <vt:lpstr>Arial</vt:lpstr>
      <vt:lpstr>Calibri</vt:lpstr>
      <vt:lpstr>Century Gothic</vt:lpstr>
      <vt:lpstr>HYGungSo-Bold</vt:lpstr>
      <vt:lpstr>Symbol</vt:lpstr>
      <vt:lpstr>Tahoma</vt:lpstr>
      <vt:lpstr>Times New Roman</vt:lpstr>
      <vt:lpstr>Wingdings</vt:lpstr>
      <vt:lpstr>Wingdings 3</vt:lpstr>
      <vt:lpstr>Ion</vt:lpstr>
      <vt:lpstr>Equation</vt:lpstr>
      <vt:lpstr>Visio</vt:lpstr>
      <vt:lpstr>COSC41000 Deep Learning for Sequential Analysis Fall 2024</vt:lpstr>
      <vt:lpstr>Course Overview</vt:lpstr>
      <vt:lpstr>Today’s Lecture</vt:lpstr>
      <vt:lpstr>Foundations</vt:lpstr>
      <vt:lpstr>Why is deep learning taking off?</vt:lpstr>
      <vt:lpstr>PowerPoint Presentation</vt:lpstr>
      <vt:lpstr>What is neural network?</vt:lpstr>
      <vt:lpstr>Structure and Parameters of ANNs</vt:lpstr>
      <vt:lpstr>Learning Process</vt:lpstr>
      <vt:lpstr>Deep( Representation) Learning</vt:lpstr>
      <vt:lpstr>Data representation</vt:lpstr>
      <vt:lpstr>ML vs DL</vt:lpstr>
      <vt:lpstr>Deep (Representation) Learning</vt:lpstr>
      <vt:lpstr>Deep Learning Definition</vt:lpstr>
      <vt:lpstr>Data representations matter</vt:lpstr>
      <vt:lpstr>Data Representation</vt:lpstr>
      <vt:lpstr>DL representation example</vt:lpstr>
      <vt:lpstr>Data Representation Challenges</vt:lpstr>
      <vt:lpstr>Layered Learning in DNNs</vt:lpstr>
      <vt:lpstr>Architecture of NN</vt:lpstr>
      <vt:lpstr>A  Neuron (= a perceptron)</vt:lpstr>
      <vt:lpstr> NN intuition</vt:lpstr>
      <vt:lpstr>Artificial Neural Networks (ANN)</vt:lpstr>
      <vt:lpstr>Types of connectivity</vt:lpstr>
      <vt:lpstr>Different Network Topologies</vt:lpstr>
      <vt:lpstr>Different Network Topologies</vt:lpstr>
      <vt:lpstr>Different Network Topologies</vt:lpstr>
      <vt:lpstr>Different Network Topologies</vt:lpstr>
      <vt:lpstr>Encoder-Decoder Architecture</vt:lpstr>
      <vt:lpstr>Computation Graphs</vt:lpstr>
      <vt:lpstr>Computation Graphs in Deep Learning</vt:lpstr>
      <vt:lpstr>Computation Graph Example</vt:lpstr>
      <vt:lpstr>Computation Graphs</vt:lpstr>
      <vt:lpstr>Depth in Graphs</vt:lpstr>
      <vt:lpstr>ANN example</vt:lpstr>
      <vt:lpstr>“Predictive” modelling in ML vs DL</vt:lpstr>
      <vt:lpstr>The housing price ML problem</vt:lpstr>
      <vt:lpstr>Data has “features”  predict “class” (classification) or “Value” (regression)</vt:lpstr>
      <vt:lpstr>The housing price ML problem</vt:lpstr>
      <vt:lpstr>UW machine learning house prediction video</vt:lpstr>
      <vt:lpstr>Non-Negative Price Constraint</vt:lpstr>
      <vt:lpstr>ReLU Function</vt:lpstr>
      <vt:lpstr>Simple Neural Network</vt:lpstr>
      <vt:lpstr>Larger NN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Database</dc:title>
  <dc:creator>Satpal Sohal</dc:creator>
  <cp:lastModifiedBy>Priyamvada Tripathi</cp:lastModifiedBy>
  <cp:revision>180</cp:revision>
  <dcterms:created xsi:type="dcterms:W3CDTF">2021-11-22T19:01:02Z</dcterms:created>
  <dcterms:modified xsi:type="dcterms:W3CDTF">2024-09-09T17:43:35Z</dcterms:modified>
</cp:coreProperties>
</file>